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2"/>
  </p:sldMasterIdLst>
  <p:notesMasterIdLst>
    <p:notesMasterId r:id="rId18"/>
  </p:notesMasterIdLst>
  <p:handoutMasterIdLst>
    <p:handoutMasterId r:id="rId19"/>
  </p:handoutMasterIdLst>
  <p:sldIdLst>
    <p:sldId id="328" r:id="rId3"/>
    <p:sldId id="329" r:id="rId4"/>
    <p:sldId id="330" r:id="rId5"/>
    <p:sldId id="331" r:id="rId6"/>
    <p:sldId id="332" r:id="rId7"/>
    <p:sldId id="333" r:id="rId8"/>
    <p:sldId id="334" r:id="rId9"/>
    <p:sldId id="335" r:id="rId10"/>
    <p:sldId id="336" r:id="rId11"/>
    <p:sldId id="337" r:id="rId12"/>
    <p:sldId id="338" r:id="rId13"/>
    <p:sldId id="339" r:id="rId14"/>
    <p:sldId id="340" r:id="rId15"/>
    <p:sldId id="341" r:id="rId16"/>
    <p:sldId id="342" r:id="rId1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16" autoAdjust="0"/>
    <p:restoredTop sz="94660"/>
  </p:normalViewPr>
  <p:slideViewPr>
    <p:cSldViewPr>
      <p:cViewPr varScale="1">
        <p:scale>
          <a:sx n="53" d="100"/>
          <a:sy n="53" d="100"/>
        </p:scale>
        <p:origin x="-102" y="-180"/>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1" d="1"/>
        <a:sy n="1" d="1"/>
      </p:scale>
      <p:origin x="0" y="0"/>
    </p:cViewPr>
  </p:notesTextViewPr>
  <p:sorterViewPr>
    <p:cViewPr>
      <p:scale>
        <a:sx n="90" d="100"/>
        <a:sy n="90" d="100"/>
      </p:scale>
      <p:origin x="0" y="0"/>
    </p:cViewPr>
  </p:sorterViewPr>
  <p:notesViewPr>
    <p:cSldViewPr>
      <p:cViewPr varScale="1">
        <p:scale>
          <a:sx n="76" d="100"/>
          <a:sy n="76" d="100"/>
        </p:scale>
        <p:origin x="168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4A8D02-4E65-4CCD-8312-4AB164C6C77D}" type="datetimeFigureOut">
              <a:rPr lang="en-US"/>
              <a:pPr/>
              <a:t>6/17/2015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119DBA-4540-49B3-8FA9-6259387ECF9E}" type="slidenum">
              <a:rPr/>
              <a:pPr/>
              <a:t>‹#›</a:t>
            </a:fld>
            <a:endParaRPr/>
          </a:p>
        </p:txBody>
      </p:sp>
    </p:spTree>
    <p:extLst>
      <p:ext uri="{BB962C8B-B14F-4D97-AF65-F5344CB8AC3E}">
        <p14:creationId xmlns:p14="http://schemas.microsoft.com/office/powerpoint/2010/main" xmlns=""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A755D9-D361-47B8-9652-3B4EA9776CE5}" type="datetimeFigureOut">
              <a:rPr lang="en-US"/>
              <a:pPr/>
              <a:t>6/17/2015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B36274-F2B9-4C45-BBB4-0EDF4CD651A7}" type="slidenum">
              <a:rPr/>
              <a:pPr/>
              <a:t>‹#›</a:t>
            </a:fld>
            <a:endParaRPr/>
          </a:p>
        </p:txBody>
      </p:sp>
    </p:spTree>
    <p:extLst>
      <p:ext uri="{BB962C8B-B14F-4D97-AF65-F5344CB8AC3E}">
        <p14:creationId xmlns:p14="http://schemas.microsoft.com/office/powerpoint/2010/main" xmlns=""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BE7D42-B33C-4E41-BA11-C33866158EB6}"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829175-527E-46A3-863C-1BB1F163B84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
        <p:nvSpPr>
          <p:cNvPr id="3" name="Subtitle 2"/>
          <p:cNvSpPr>
            <a:spLocks noGrp="1"/>
          </p:cNvSpPr>
          <p:nvPr>
            <p:ph type="subTitle" idx="1"/>
          </p:nvPr>
        </p:nvSpPr>
        <p:spPr>
          <a:xfrm>
            <a:off x="1522413" y="4953000"/>
            <a:ext cx="8229600" cy="1066800"/>
          </a:xfrm>
        </p:spPr>
        <p:txBody>
          <a:bodyPr>
            <a:norm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522413" y="1371600"/>
            <a:ext cx="9144000" cy="3505200"/>
          </a:xfrm>
        </p:spPr>
        <p:txBody>
          <a:bodyPr>
            <a:noAutofit/>
          </a:bodyPr>
          <a:lstStyle>
            <a:lvl1pPr>
              <a:defRPr sz="7200"/>
            </a:lvl1pPr>
          </a:lstStyle>
          <a:p>
            <a:r>
              <a:rPr lang="en-US" smtClean="0"/>
              <a:t>Click to edit Master title style</a:t>
            </a:r>
            <a:endParaRPr/>
          </a:p>
        </p:txBody>
      </p:sp>
    </p:spTree>
    <p:extLst>
      <p:ext uri="{BB962C8B-B14F-4D97-AF65-F5344CB8AC3E}">
        <p14:creationId xmlns:p14="http://schemas.microsoft.com/office/powerpoint/2010/main" xmlns="" val="410750141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829175-527E-46A3-863C-1BB1F163B84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
        <p:nvSpPr>
          <p:cNvPr id="3" name="Vertical Text Placeholder 2"/>
          <p:cNvSpPr>
            <a:spLocks noGrp="1"/>
          </p:cNvSpPr>
          <p:nvPr>
            <p:ph type="body" orient="vert" idx="1"/>
          </p:nvPr>
        </p:nvSpPr>
        <p:spPr/>
        <p:txBody>
          <a:bodyPr vert="eaVert"/>
          <a:lstStyle>
            <a:lvl5pPr>
              <a:defRPr/>
            </a:lvl5pPr>
            <a:lvl6pPr>
              <a:defRPr baseline="0"/>
            </a:lvl6pPr>
            <a:lvl7pPr>
              <a:defRPr baseline="0"/>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xmlns="" val="117331607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829175-527E-46A3-863C-1BB1F163B84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
        <p:nvSpPr>
          <p:cNvPr id="3" name="Vertical Text Placeholder 2"/>
          <p:cNvSpPr>
            <a:spLocks noGrp="1"/>
          </p:cNvSpPr>
          <p:nvPr>
            <p:ph type="body" orient="vert" idx="1"/>
          </p:nvPr>
        </p:nvSpPr>
        <p:spPr>
          <a:xfrm>
            <a:off x="1522411" y="533400"/>
            <a:ext cx="8077201" cy="5592764"/>
          </a:xfrm>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9752012" y="533400"/>
            <a:ext cx="1371600" cy="5592764"/>
          </a:xfrm>
        </p:spPr>
        <p:txBody>
          <a:bodyPr vert="eaVert"/>
          <a:lstStyle/>
          <a:p>
            <a:r>
              <a:rPr lang="en-US" smtClean="0"/>
              <a:t>Click to edit Master title style</a:t>
            </a:r>
            <a:endParaRPr/>
          </a:p>
        </p:txBody>
      </p:sp>
    </p:spTree>
    <p:extLst>
      <p:ext uri="{BB962C8B-B14F-4D97-AF65-F5344CB8AC3E}">
        <p14:creationId xmlns:p14="http://schemas.microsoft.com/office/powerpoint/2010/main" xmlns="" val="88754017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829175-527E-46A3-863C-1BB1F163B84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
        <p:nvSpPr>
          <p:cNvPr id="3" name="Content Placeholder 2"/>
          <p:cNvSpPr>
            <a:spLocks noGrp="1"/>
          </p:cNvSpPr>
          <p:nvPr>
            <p:ph idx="1"/>
          </p:nvPr>
        </p:nvSpPr>
        <p:spPr/>
        <p:txBody>
          <a:bodyPr/>
          <a:lstStyle>
            <a:lvl2pPr>
              <a:buClr>
                <a:schemeClr val="accent2"/>
              </a:buClr>
              <a:defRPr/>
            </a:lvl2pPr>
            <a:lvl5pPr>
              <a:defRPr/>
            </a:lvl5pPr>
            <a:lvl6pPr>
              <a:buClr>
                <a:schemeClr val="accent2"/>
              </a:buClr>
              <a:defRPr baseline="0"/>
            </a:lvl6pPr>
            <a:lvl7pPr>
              <a:buClr>
                <a:schemeClr val="accent2"/>
              </a:buClr>
              <a:defRPr baseline="0"/>
            </a:lvl7pPr>
            <a:lvl8pPr>
              <a:buClr>
                <a:schemeClr val="accent2"/>
              </a:buClr>
              <a:defRPr baseline="0"/>
            </a:lvl8pPr>
            <a:lvl9pPr>
              <a:buClr>
                <a:schemeClr val="accent2"/>
              </a:buCl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xmlns="" val="83633737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3829175-527E-46A3-863C-1BB1F163B84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
        <p:nvSpPr>
          <p:cNvPr id="3" name="Text Placeholder 2"/>
          <p:cNvSpPr>
            <a:spLocks noGrp="1"/>
          </p:cNvSpPr>
          <p:nvPr>
            <p:ph type="body" idx="1"/>
          </p:nvPr>
        </p:nvSpPr>
        <p:spPr>
          <a:xfrm>
            <a:off x="1522413" y="990600"/>
            <a:ext cx="8229600" cy="1143000"/>
          </a:xfrm>
        </p:spPr>
        <p:txBody>
          <a:bodyPr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522414" y="2514601"/>
            <a:ext cx="9144000" cy="2819400"/>
          </a:xfrm>
        </p:spPr>
        <p:txBody>
          <a:bodyPr anchor="b">
            <a:noAutofit/>
          </a:bodyPr>
          <a:lstStyle>
            <a:lvl1pPr algn="l">
              <a:defRPr sz="6600" b="0" i="0" cap="none" baseline="0"/>
            </a:lvl1pPr>
          </a:lstStyle>
          <a:p>
            <a:r>
              <a:rPr lang="en-US" smtClean="0"/>
              <a:t>Click to edit Master title style</a:t>
            </a:r>
            <a:endParaRPr/>
          </a:p>
        </p:txBody>
      </p:sp>
    </p:spTree>
    <p:extLst>
      <p:ext uri="{BB962C8B-B14F-4D97-AF65-F5344CB8AC3E}">
        <p14:creationId xmlns:p14="http://schemas.microsoft.com/office/powerpoint/2010/main" xmlns="" val="359165434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3829175-527E-46A3-863C-1BB1F163B849}" type="datetimeFigureOut">
              <a:rPr lang="en-US" smtClean="0"/>
              <a:pPr/>
              <a:t>6/17/2015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pPr/>
              <a:t>‹#›</a:t>
            </a:fld>
            <a:endParaRPr lang="en-US"/>
          </a:p>
        </p:txBody>
      </p:sp>
      <p:sp>
        <p:nvSpPr>
          <p:cNvPr id="4" name="Content Placeholder 3"/>
          <p:cNvSpPr>
            <a:spLocks noGrp="1"/>
          </p:cNvSpPr>
          <p:nvPr>
            <p:ph sz="half" idx="2"/>
          </p:nvPr>
        </p:nvSpPr>
        <p:spPr>
          <a:xfrm>
            <a:off x="6475412" y="1828800"/>
            <a:ext cx="4648201"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522414" y="1828800"/>
            <a:ext cx="4645152"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1522414" y="533400"/>
            <a:ext cx="9601200" cy="1143000"/>
          </a:xfrm>
        </p:spPr>
        <p:txBody>
          <a:bodyPr/>
          <a:lstStyle/>
          <a:p>
            <a:r>
              <a:rPr lang="en-US" smtClean="0"/>
              <a:t>Click to edit Master title style</a:t>
            </a:r>
            <a:endParaRPr/>
          </a:p>
        </p:txBody>
      </p:sp>
    </p:spTree>
    <p:extLst>
      <p:ext uri="{BB962C8B-B14F-4D97-AF65-F5344CB8AC3E}">
        <p14:creationId xmlns:p14="http://schemas.microsoft.com/office/powerpoint/2010/main" xmlns="" val="38315433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83829175-527E-46A3-863C-1BB1F163B849}" type="datetimeFigureOut">
              <a:rPr lang="en-US" smtClean="0"/>
              <a:pPr/>
              <a:t>6/17/2015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pPr/>
              <a:t>‹#›</a:t>
            </a:fld>
            <a:endParaRPr lang="en-US"/>
          </a:p>
        </p:txBody>
      </p:sp>
      <p:sp>
        <p:nvSpPr>
          <p:cNvPr id="6" name="Content Placeholder 5"/>
          <p:cNvSpPr>
            <a:spLocks noGrp="1"/>
          </p:cNvSpPr>
          <p:nvPr>
            <p:ph sz="quarter" idx="4"/>
          </p:nvPr>
        </p:nvSpPr>
        <p:spPr>
          <a:xfrm>
            <a:off x="6478462"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478462"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2414"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baseline="0"/>
            </a:lvl6pPr>
            <a:lvl7pPr>
              <a:defRPr sz="1400" baseline="0"/>
            </a:lvl7pPr>
            <a:lvl8pPr>
              <a:defRPr sz="1400" baseline="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1522414"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1522414" y="533400"/>
            <a:ext cx="9601200" cy="1143000"/>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xmlns="" val="38129246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3829175-527E-46A3-863C-1BB1F163B849}" type="datetimeFigureOut">
              <a:rPr lang="en-US" smtClean="0"/>
              <a:pPr/>
              <a:t>6/17/2015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pPr/>
              <a:t>‹#›</a:t>
            </a:fld>
            <a:endParaRPr lang="en-US"/>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xmlns="" val="223656948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829175-527E-46A3-863C-1BB1F163B849}" type="datetimeFigureOut">
              <a:rPr lang="en-US" smtClean="0"/>
              <a:pPr/>
              <a:t>6/17/2015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xmlns="" val="346525848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83829175-527E-46A3-863C-1BB1F163B849}" type="datetimeFigureOut">
              <a:rPr lang="en-US" smtClean="0"/>
              <a:pPr/>
              <a:t>6/17/2015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5137D0E-4A4F-4307-8994-C1891D747D59}" type="slidenum">
              <a:rPr lang="en-US" smtClean="0"/>
              <a:pPr/>
              <a:t>‹#›</a:t>
            </a:fld>
            <a:endParaRPr lang="en-US"/>
          </a:p>
        </p:txBody>
      </p:sp>
      <p:sp>
        <p:nvSpPr>
          <p:cNvPr id="3" name="Content Placeholder 2"/>
          <p:cNvSpPr>
            <a:spLocks noGrp="1"/>
          </p:cNvSpPr>
          <p:nvPr>
            <p:ph idx="1"/>
          </p:nvPr>
        </p:nvSpPr>
        <p:spPr>
          <a:xfrm>
            <a:off x="5180012" y="838200"/>
            <a:ext cx="6172201" cy="5181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xmlns="" val="391364326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5103812" y="457200"/>
            <a:ext cx="6629400" cy="594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484812" y="836610"/>
            <a:ext cx="5867401" cy="5183190"/>
          </a:xfrm>
          <a:solidFill>
            <a:schemeClr val="bg2"/>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xmlns="" val="377385270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609012" y="6172200"/>
            <a:ext cx="1320059" cy="273049"/>
          </a:xfrm>
          <a:prstGeom prst="rect">
            <a:avLst/>
          </a:prstGeom>
        </p:spPr>
        <p:txBody>
          <a:bodyPr vert="horz" lIns="91440" tIns="45720" rIns="91440" bIns="45720" rtlCol="0" anchor="ctr"/>
          <a:lstStyle>
            <a:lvl1pPr algn="r">
              <a:defRPr sz="1000">
                <a:solidFill>
                  <a:schemeClr val="tx1"/>
                </a:solidFill>
              </a:defRPr>
            </a:lvl1pPr>
          </a:lstStyle>
          <a:p>
            <a:fld id="{83829175-527E-46A3-863C-1BB1F163B849}" type="datetimeFigureOut">
              <a:rPr lang="en-US" smtClean="0"/>
              <a:pPr/>
              <a:t>6/17/2015</a:t>
            </a:fld>
            <a:endParaRPr lang="en-US"/>
          </a:p>
        </p:txBody>
      </p:sp>
      <p:sp>
        <p:nvSpPr>
          <p:cNvPr id="5" name="Footer Placeholder 4"/>
          <p:cNvSpPr>
            <a:spLocks noGrp="1"/>
          </p:cNvSpPr>
          <p:nvPr>
            <p:ph type="ftr" sz="quarter" idx="3"/>
          </p:nvPr>
        </p:nvSpPr>
        <p:spPr>
          <a:xfrm>
            <a:off x="1517950" y="6172200"/>
            <a:ext cx="6862462" cy="273049"/>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133012" y="6172200"/>
            <a:ext cx="990601" cy="273049"/>
          </a:xfrm>
          <a:prstGeom prst="rect">
            <a:avLst/>
          </a:prstGeom>
        </p:spPr>
        <p:txBody>
          <a:bodyPr vert="horz" lIns="91440" tIns="45720" rIns="91440" bIns="45720" rtlCol="0" anchor="ctr"/>
          <a:lstStyle>
            <a:lvl1pPr algn="r">
              <a:defRPr sz="1000">
                <a:solidFill>
                  <a:schemeClr val="tx1"/>
                </a:solidFill>
              </a:defRPr>
            </a:lvl1pPr>
          </a:lstStyle>
          <a:p>
            <a:fld id="{E5137D0E-4A4F-4307-8994-C1891D747D59}" type="slidenum">
              <a:rPr lang="en-US" smtClean="0"/>
              <a:pPr/>
              <a:t>‹#›</a:t>
            </a:fld>
            <a:endParaRPr lang="en-US"/>
          </a:p>
        </p:txBody>
      </p:sp>
      <p:grpSp>
        <p:nvGrpSpPr>
          <p:cNvPr id="32" name="Group 31"/>
          <p:cNvGrpSpPr/>
          <p:nvPr/>
        </p:nvGrpSpPr>
        <p:grpSpPr>
          <a:xfrm>
            <a:off x="-1" y="0"/>
            <a:ext cx="12188825" cy="6858000"/>
            <a:chOff x="-1" y="0"/>
            <a:chExt cx="12188825" cy="6858000"/>
          </a:xfrm>
        </p:grpSpPr>
        <p:sp>
          <p:nvSpPr>
            <p:cNvPr id="8" name="Rectangle 8"/>
            <p:cNvSpPr>
              <a:spLocks noChangeArrowheads="1"/>
            </p:cNvSpPr>
            <p:nvPr/>
          </p:nvSpPr>
          <p:spPr bwMode="auto">
            <a:xfrm>
              <a:off x="4164514" y="6705600"/>
              <a:ext cx="8024310" cy="152400"/>
            </a:xfrm>
            <a:prstGeom prst="rect">
              <a:avLst/>
            </a:prstGeom>
            <a:gradFill rotWithShape="0">
              <a:gsLst>
                <a:gs pos="0">
                  <a:schemeClr val="accent5">
                    <a:lumMod val="20000"/>
                    <a:lumOff val="80000"/>
                  </a:schemeClr>
                </a:gs>
                <a:gs pos="100000">
                  <a:schemeClr val="accent5">
                    <a:lumMod val="75000"/>
                  </a:schemeClr>
                </a:gs>
              </a:gsLst>
              <a:lin ang="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9" name="Rectangle 9"/>
            <p:cNvSpPr>
              <a:spLocks noChangeArrowheads="1"/>
            </p:cNvSpPr>
            <p:nvPr/>
          </p:nvSpPr>
          <p:spPr bwMode="auto">
            <a:xfrm>
              <a:off x="11680956" y="1981200"/>
              <a:ext cx="507868" cy="4267200"/>
            </a:xfrm>
            <a:prstGeom prst="rect">
              <a:avLst/>
            </a:prstGeom>
            <a:gradFill rotWithShape="0">
              <a:gsLst>
                <a:gs pos="0">
                  <a:schemeClr val="tx2">
                    <a:lumMod val="20000"/>
                    <a:lumOff val="80000"/>
                  </a:schemeClr>
                </a:gs>
                <a:gs pos="100000">
                  <a:schemeClr val="tx2">
                    <a:lumMod val="60000"/>
                    <a:lumOff val="40000"/>
                  </a:schemeClr>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0" name="Rectangle 10"/>
            <p:cNvSpPr>
              <a:spLocks noChangeArrowheads="1"/>
            </p:cNvSpPr>
            <p:nvPr/>
          </p:nvSpPr>
          <p:spPr bwMode="auto">
            <a:xfrm>
              <a:off x="-1" y="5257800"/>
              <a:ext cx="609441" cy="152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1" name="Rectangle 11"/>
            <p:cNvSpPr>
              <a:spLocks noChangeArrowheads="1"/>
            </p:cNvSpPr>
            <p:nvPr/>
          </p:nvSpPr>
          <p:spPr bwMode="auto">
            <a:xfrm>
              <a:off x="-1" y="5410200"/>
              <a:ext cx="609441" cy="144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2" name="Rectangle 12"/>
            <p:cNvSpPr>
              <a:spLocks noChangeArrowheads="1"/>
            </p:cNvSpPr>
            <p:nvPr/>
          </p:nvSpPr>
          <p:spPr bwMode="auto">
            <a:xfrm>
              <a:off x="11680956" y="0"/>
              <a:ext cx="507868" cy="1981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3" name="Rectangle 13"/>
            <p:cNvSpPr>
              <a:spLocks noChangeArrowheads="1"/>
            </p:cNvSpPr>
            <p:nvPr/>
          </p:nvSpPr>
          <p:spPr bwMode="auto">
            <a:xfrm>
              <a:off x="7618015" y="0"/>
              <a:ext cx="4062942" cy="304800"/>
            </a:xfrm>
            <a:prstGeom prst="rect">
              <a:avLst/>
            </a:prstGeom>
            <a:solidFill>
              <a:schemeClr val="accent1"/>
            </a:solidFill>
            <a:ln w="9525">
              <a:solidFill>
                <a:schemeClr val="accent3"/>
              </a:solidFill>
              <a:miter lim="800000"/>
              <a:headEnd/>
              <a:tailEnd/>
            </a:ln>
            <a:effectLst/>
            <a:extLst/>
          </p:spPr>
          <p:txBody>
            <a:bodyPr wrap="none" anchor="ctr"/>
            <a:lstStyle/>
            <a:p>
              <a:pPr algn="ctr"/>
              <a:endParaRPr kumimoji="1" lang="en-US" sz="2400">
                <a:latin typeface="굴림" pitchFamily="50" charset="-127"/>
              </a:endParaRPr>
            </a:p>
          </p:txBody>
        </p:sp>
        <p:sp>
          <p:nvSpPr>
            <p:cNvPr id="14" name="Rectangle 14"/>
            <p:cNvSpPr>
              <a:spLocks noChangeArrowheads="1"/>
            </p:cNvSpPr>
            <p:nvPr/>
          </p:nvSpPr>
          <p:spPr bwMode="auto">
            <a:xfrm>
              <a:off x="609440" y="304800"/>
              <a:ext cx="711015" cy="762000"/>
            </a:xfrm>
            <a:prstGeom prst="rect">
              <a:avLst/>
            </a:prstGeom>
            <a:solidFill>
              <a:schemeClr val="bg2">
                <a:lumMod val="50000"/>
                <a:alpha val="50000"/>
              </a:schemeClr>
            </a:soli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5" name="Rectangle 15"/>
            <p:cNvSpPr>
              <a:spLocks noChangeArrowheads="1"/>
            </p:cNvSpPr>
            <p:nvPr/>
          </p:nvSpPr>
          <p:spPr bwMode="auto">
            <a:xfrm>
              <a:off x="-1" y="1066800"/>
              <a:ext cx="609441" cy="4191000"/>
            </a:xfrm>
            <a:prstGeom prst="rect">
              <a:avLst/>
            </a:prstGeom>
            <a:gradFill rotWithShape="0">
              <a:gsLst>
                <a:gs pos="0">
                  <a:schemeClr val="bg2">
                    <a:lumMod val="50000"/>
                  </a:schemeClr>
                </a:gs>
                <a:gs pos="100000">
                  <a:schemeClr val="bg1"/>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6" name="Rectangle 16"/>
            <p:cNvSpPr>
              <a:spLocks noChangeArrowheads="1"/>
            </p:cNvSpPr>
            <p:nvPr/>
          </p:nvSpPr>
          <p:spPr bwMode="auto">
            <a:xfrm>
              <a:off x="-1" y="304800"/>
              <a:ext cx="609441"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7" name="Rectangle 17"/>
            <p:cNvSpPr>
              <a:spLocks noChangeArrowheads="1"/>
            </p:cNvSpPr>
            <p:nvPr/>
          </p:nvSpPr>
          <p:spPr bwMode="auto">
            <a:xfrm>
              <a:off x="-1" y="0"/>
              <a:ext cx="1320456" cy="304800"/>
            </a:xfrm>
            <a:prstGeom prst="rect">
              <a:avLst/>
            </a:prstGeom>
            <a:solidFill>
              <a:schemeClr val="accent1"/>
            </a:solidFill>
            <a:ln w="19050">
              <a:solidFill>
                <a:schemeClr val="accent1"/>
              </a:solidFill>
              <a:miter lim="800000"/>
              <a:headEnd/>
              <a:tailEnd/>
            </a:ln>
            <a:effectLst/>
            <a:extLst/>
          </p:spPr>
          <p:txBody>
            <a:bodyPr wrap="none" anchor="ctr"/>
            <a:lstStyle/>
            <a:p>
              <a:pPr algn="ctr"/>
              <a:endParaRPr kumimoji="1" lang="en-US" sz="2400">
                <a:latin typeface="굴림" pitchFamily="50" charset="-127"/>
              </a:endParaRPr>
            </a:p>
          </p:txBody>
        </p:sp>
        <p:sp>
          <p:nvSpPr>
            <p:cNvPr id="18" name="Rectangle 18"/>
            <p:cNvSpPr>
              <a:spLocks noChangeArrowheads="1"/>
            </p:cNvSpPr>
            <p:nvPr/>
          </p:nvSpPr>
          <p:spPr bwMode="auto">
            <a:xfrm>
              <a:off x="1320455" y="0"/>
              <a:ext cx="6297560" cy="304800"/>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9" name="Line 19"/>
            <p:cNvSpPr>
              <a:spLocks noChangeShapeType="1"/>
            </p:cNvSpPr>
            <p:nvPr/>
          </p:nvSpPr>
          <p:spPr bwMode="auto">
            <a:xfrm flipV="1">
              <a:off x="609440" y="304800"/>
              <a:ext cx="0" cy="6553200"/>
            </a:xfrm>
            <a:prstGeom prst="line">
              <a:avLst/>
            </a:prstGeom>
            <a:noFill/>
            <a:ln w="7620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0" name="Line 20"/>
            <p:cNvSpPr>
              <a:spLocks noChangeShapeType="1"/>
            </p:cNvSpPr>
            <p:nvPr/>
          </p:nvSpPr>
          <p:spPr bwMode="auto">
            <a:xfrm>
              <a:off x="609440" y="6705600"/>
              <a:ext cx="11579384" cy="0"/>
            </a:xfrm>
            <a:prstGeom prst="line">
              <a:avLst/>
            </a:prstGeom>
            <a:noFill/>
            <a:ln w="571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 name="Line 21"/>
            <p:cNvSpPr>
              <a:spLocks noChangeShapeType="1"/>
            </p:cNvSpPr>
            <p:nvPr/>
          </p:nvSpPr>
          <p:spPr bwMode="auto">
            <a:xfrm flipV="1">
              <a:off x="11680956" y="0"/>
              <a:ext cx="0" cy="6705600"/>
            </a:xfrm>
            <a:prstGeom prst="line">
              <a:avLst/>
            </a:prstGeom>
            <a:noFill/>
            <a:ln w="571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 name="Line 22"/>
            <p:cNvSpPr>
              <a:spLocks noChangeShapeType="1"/>
            </p:cNvSpPr>
            <p:nvPr/>
          </p:nvSpPr>
          <p:spPr bwMode="auto">
            <a:xfrm>
              <a:off x="-1" y="304800"/>
              <a:ext cx="12188825" cy="0"/>
            </a:xfrm>
            <a:prstGeom prst="line">
              <a:avLst/>
            </a:prstGeom>
            <a:noFill/>
            <a:ln w="3810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3" name="Line 23"/>
            <p:cNvSpPr>
              <a:spLocks noChangeShapeType="1"/>
            </p:cNvSpPr>
            <p:nvPr/>
          </p:nvSpPr>
          <p:spPr bwMode="auto">
            <a:xfrm flipH="1">
              <a:off x="7618015" y="457200"/>
              <a:ext cx="4570809" cy="0"/>
            </a:xfrm>
            <a:prstGeom prst="line">
              <a:avLst/>
            </a:prstGeom>
            <a:noFill/>
            <a:ln w="190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4" name="Line 24"/>
            <p:cNvSpPr>
              <a:spLocks noChangeShapeType="1"/>
            </p:cNvSpPr>
            <p:nvPr/>
          </p:nvSpPr>
          <p:spPr bwMode="auto">
            <a:xfrm flipV="1">
              <a:off x="7618015" y="0"/>
              <a:ext cx="0" cy="457200"/>
            </a:xfrm>
            <a:prstGeom prst="line">
              <a:avLst/>
            </a:prstGeom>
            <a:noFill/>
            <a:ln w="190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5" name="Line 25"/>
            <p:cNvSpPr>
              <a:spLocks noChangeShapeType="1"/>
            </p:cNvSpPr>
            <p:nvPr/>
          </p:nvSpPr>
          <p:spPr bwMode="auto">
            <a:xfrm>
              <a:off x="11680956" y="1981200"/>
              <a:ext cx="507868" cy="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6" name="Line 26"/>
            <p:cNvSpPr>
              <a:spLocks noChangeShapeType="1"/>
            </p:cNvSpPr>
            <p:nvPr/>
          </p:nvSpPr>
          <p:spPr bwMode="auto">
            <a:xfrm>
              <a:off x="1320455" y="0"/>
              <a:ext cx="0" cy="1066800"/>
            </a:xfrm>
            <a:prstGeom prst="line">
              <a:avLst/>
            </a:prstGeom>
            <a:noFill/>
            <a:ln w="190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7" name="Line 27"/>
            <p:cNvSpPr>
              <a:spLocks noChangeShapeType="1"/>
            </p:cNvSpPr>
            <p:nvPr/>
          </p:nvSpPr>
          <p:spPr bwMode="auto">
            <a:xfrm flipH="1">
              <a:off x="-1" y="1066800"/>
              <a:ext cx="1320456" cy="0"/>
            </a:xfrm>
            <a:prstGeom prst="line">
              <a:avLst/>
            </a:prstGeom>
            <a:noFill/>
            <a:ln w="28575">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0" name="Line 30"/>
            <p:cNvSpPr>
              <a:spLocks noChangeShapeType="1"/>
            </p:cNvSpPr>
            <p:nvPr/>
          </p:nvSpPr>
          <p:spPr bwMode="auto">
            <a:xfrm flipH="1">
              <a:off x="-1" y="5257800"/>
              <a:ext cx="609441" cy="0"/>
            </a:xfrm>
            <a:prstGeom prst="line">
              <a:avLst/>
            </a:prstGeom>
            <a:noFill/>
            <a:ln w="28575">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 name="Line 31"/>
            <p:cNvSpPr>
              <a:spLocks noChangeShapeType="1"/>
            </p:cNvSpPr>
            <p:nvPr/>
          </p:nvSpPr>
          <p:spPr bwMode="auto">
            <a:xfrm flipH="1">
              <a:off x="-1" y="5410200"/>
              <a:ext cx="609441" cy="0"/>
            </a:xfrm>
            <a:prstGeom prst="line">
              <a:avLst/>
            </a:prstGeom>
            <a:noFill/>
            <a:ln w="28575">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sp>
        <p:nvSpPr>
          <p:cNvPr id="3" name="Text Placeholder 2"/>
          <p:cNvSpPr>
            <a:spLocks noGrp="1"/>
          </p:cNvSpPr>
          <p:nvPr>
            <p:ph type="body" idx="1"/>
          </p:nvPr>
        </p:nvSpPr>
        <p:spPr>
          <a:xfrm>
            <a:off x="1522414" y="1828800"/>
            <a:ext cx="9601200" cy="4191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Placeholder 1"/>
          <p:cNvSpPr>
            <a:spLocks noGrp="1"/>
          </p:cNvSpPr>
          <p:nvPr>
            <p:ph type="title"/>
          </p:nvPr>
        </p:nvSpPr>
        <p:spPr>
          <a:xfrm>
            <a:off x="1522414" y="533400"/>
            <a:ext cx="9601200" cy="1143000"/>
          </a:xfrm>
          <a:prstGeom prst="rect">
            <a:avLst/>
          </a:prstGeom>
        </p:spPr>
        <p:txBody>
          <a:bodyPr vert="horz" lIns="91440" tIns="45720" rIns="91440" bIns="45720" rtlCol="0" anchor="b">
            <a:normAutofit/>
          </a:bodyPr>
          <a:lstStyle/>
          <a:p>
            <a:r>
              <a:rPr lang="en-US" smtClean="0"/>
              <a:t>Click to edit Master title style</a:t>
            </a:r>
            <a:endParaRPr dirty="0"/>
          </a:p>
        </p:txBody>
      </p:sp>
    </p:spTree>
    <p:extLst>
      <p:ext uri="{BB962C8B-B14F-4D97-AF65-F5344CB8AC3E}">
        <p14:creationId xmlns:p14="http://schemas.microsoft.com/office/powerpoint/2010/main" xmlns="" val="7745226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200" kern="1200">
          <a:solidFill>
            <a:schemeClr val="tx2"/>
          </a:solidFill>
          <a:latin typeface="+mj-lt"/>
          <a:ea typeface="+mj-ea"/>
          <a:cs typeface="+mj-cs"/>
        </a:defRPr>
      </a:lvl1pPr>
    </p:titleStyle>
    <p:bodyStyle>
      <a:lvl1pPr marL="223838" indent="-223838" algn="l" defTabSz="914400" rtl="0" eaLnBrk="1" latinLnBrk="0" hangingPunct="1">
        <a:lnSpc>
          <a:spcPct val="90000"/>
        </a:lnSpc>
        <a:spcBef>
          <a:spcPts val="1800"/>
        </a:spcBef>
        <a:buClr>
          <a:schemeClr val="accent2"/>
        </a:buClr>
        <a:buFont typeface="Arial" pitchFamily="34" charset="0"/>
        <a:buChar char="•"/>
        <a:defRPr sz="2000" kern="1200">
          <a:solidFill>
            <a:schemeClr val="tx1"/>
          </a:solidFill>
          <a:latin typeface="+mn-lt"/>
          <a:ea typeface="+mn-ea"/>
          <a:cs typeface="+mn-cs"/>
        </a:defRPr>
      </a:lvl1pPr>
      <a:lvl2pPr marL="502920" indent="-223838" algn="l" defTabSz="914400" rtl="0" eaLnBrk="1" latinLnBrk="0" hangingPunct="1">
        <a:lnSpc>
          <a:spcPct val="90000"/>
        </a:lnSpc>
        <a:spcBef>
          <a:spcPts val="800"/>
        </a:spcBef>
        <a:buClr>
          <a:schemeClr val="accent2"/>
        </a:buClr>
        <a:buFont typeface="Arial" pitchFamily="34" charset="0"/>
        <a:buChar char="–"/>
        <a:defRPr sz="1800" kern="1200">
          <a:solidFill>
            <a:schemeClr val="tx1"/>
          </a:solidFill>
          <a:latin typeface="+mn-lt"/>
          <a:ea typeface="+mn-ea"/>
          <a:cs typeface="+mn-cs"/>
        </a:defRPr>
      </a:lvl2pPr>
      <a:lvl3pPr marL="741363" indent="-171450" algn="l" defTabSz="914400" rtl="0" eaLnBrk="1" latinLnBrk="0" hangingPunct="1">
        <a:lnSpc>
          <a:spcPct val="90000"/>
        </a:lnSpc>
        <a:spcBef>
          <a:spcPts val="600"/>
        </a:spcBef>
        <a:buClr>
          <a:schemeClr val="accent2"/>
        </a:buClr>
        <a:buFont typeface="Arial" pitchFamily="34" charset="0"/>
        <a:buChar char="•"/>
        <a:defRPr sz="1600" kern="1200">
          <a:solidFill>
            <a:schemeClr val="tx1"/>
          </a:solidFill>
          <a:latin typeface="+mn-lt"/>
          <a:ea typeface="+mn-ea"/>
          <a:cs typeface="+mn-cs"/>
        </a:defRPr>
      </a:lvl3pPr>
      <a:lvl4pPr marL="9667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4pPr>
      <a:lvl5pPr marL="12080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5pPr>
      <a:lvl6pPr marL="1444752"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6pPr>
      <a:lvl7pPr marL="1682496"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7pPr>
      <a:lvl8pPr marL="1920240"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8pPr>
      <a:lvl9pPr marL="2157984"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6613" y="549057"/>
            <a:ext cx="10668000" cy="3108543"/>
          </a:xfrm>
          <a:prstGeom prst="rect">
            <a:avLst/>
          </a:prstGeom>
          <a:noFill/>
        </p:spPr>
        <p:txBody>
          <a:bodyPr wrap="square" rtlCol="0">
            <a:spAutoFit/>
          </a:bodyPr>
          <a:lstStyle/>
          <a:p>
            <a:pPr lvl="0" algn="ctr"/>
            <a:r>
              <a:rPr lang="en-US" sz="3600" b="1" dirty="0" smtClean="0"/>
              <a:t>DEFINITION OF TERMS</a:t>
            </a:r>
          </a:p>
          <a:p>
            <a:pPr lvl="0"/>
            <a:endParaRPr lang="en-US" sz="3200" b="1" dirty="0" smtClean="0"/>
          </a:p>
          <a:p>
            <a:pPr lvl="0"/>
            <a:r>
              <a:rPr lang="en-US" sz="3200" b="1" u="sng" dirty="0" smtClean="0">
                <a:solidFill>
                  <a:srgbClr val="C00000"/>
                </a:solidFill>
              </a:rPr>
              <a:t>EMERGENCY</a:t>
            </a:r>
            <a:r>
              <a:rPr lang="en-US" sz="3200" b="1" u="none" dirty="0" smtClean="0"/>
              <a:t> – is an event natural and man-made, sudden or  progressive, which impacts with such severity that the affected community has to respond  by taking exceptional measures.</a:t>
            </a:r>
            <a:endParaRPr lang="en-US" sz="3200" b="1" u="sng" dirty="0"/>
          </a:p>
        </p:txBody>
      </p:sp>
      <p:sp>
        <p:nvSpPr>
          <p:cNvPr id="5" name="Rectangle 4"/>
          <p:cNvSpPr/>
          <p:nvPr/>
        </p:nvSpPr>
        <p:spPr>
          <a:xfrm>
            <a:off x="836613" y="3505203"/>
            <a:ext cx="10668000" cy="2554545"/>
          </a:xfrm>
          <a:prstGeom prst="rect">
            <a:avLst/>
          </a:prstGeom>
        </p:spPr>
        <p:txBody>
          <a:bodyPr wrap="square">
            <a:spAutoFit/>
          </a:bodyPr>
          <a:lstStyle/>
          <a:p>
            <a:pPr lvl="0" algn="just"/>
            <a:r>
              <a:rPr lang="en-US" sz="3200" b="1" u="sng" dirty="0" smtClean="0">
                <a:solidFill>
                  <a:srgbClr val="C00000"/>
                </a:solidFill>
              </a:rPr>
              <a:t>EMERGENCY RESPONSE</a:t>
            </a:r>
            <a:r>
              <a:rPr lang="en-US" sz="3200" b="1" u="none" dirty="0" smtClean="0">
                <a:solidFill>
                  <a:srgbClr val="C00000"/>
                </a:solidFill>
              </a:rPr>
              <a:t> </a:t>
            </a:r>
            <a:r>
              <a:rPr lang="en-US" sz="3200" b="1" u="none" dirty="0" smtClean="0"/>
              <a:t>– are measures which are taken immediately prior to and following an emergency. Such measures are directed towards saving life, protecting property and dealing with the immediate damage caused by the disaster.</a:t>
            </a:r>
            <a:endParaRPr lang="en-US" sz="3200" b="1" u="sng" dirty="0"/>
          </a:p>
        </p:txBody>
      </p:sp>
    </p:spTree>
    <p:extLst>
      <p:ext uri="{BB962C8B-B14F-4D97-AF65-F5344CB8AC3E}">
        <p14:creationId xmlns:p14="http://schemas.microsoft.com/office/powerpoint/2010/main" xmlns="" val="350311153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6613" y="419755"/>
            <a:ext cx="10439400" cy="4955203"/>
          </a:xfrm>
          <a:prstGeom prst="rect">
            <a:avLst/>
          </a:prstGeom>
          <a:noFill/>
        </p:spPr>
        <p:txBody>
          <a:bodyPr wrap="square" rtlCol="0">
            <a:spAutoFit/>
          </a:bodyPr>
          <a:lstStyle/>
          <a:p>
            <a:pPr lvl="0" algn="ctr"/>
            <a:r>
              <a:rPr lang="en-US" sz="3200" b="1" u="sng" dirty="0" smtClean="0">
                <a:latin typeface="+mj-lt"/>
              </a:rPr>
              <a:t>MAKING THE DISASTER OPERATION CENTER OPERATIONAL</a:t>
            </a:r>
          </a:p>
          <a:p>
            <a:pPr lvl="0">
              <a:buFont typeface="Arial" pitchFamily="34" charset="0"/>
              <a:buChar char="•"/>
            </a:pPr>
            <a:r>
              <a:rPr lang="en-US" sz="2800" b="1" u="none" dirty="0" smtClean="0">
                <a:latin typeface="+mj-lt"/>
              </a:rPr>
              <a:t>Alert the DOC personnel</a:t>
            </a:r>
          </a:p>
          <a:p>
            <a:pPr lvl="0">
              <a:buFont typeface="Arial" pitchFamily="34" charset="0"/>
              <a:buChar char="•"/>
            </a:pPr>
            <a:r>
              <a:rPr lang="en-US" sz="2800" b="1" u="none" dirty="0" smtClean="0">
                <a:latin typeface="+mj-lt"/>
              </a:rPr>
              <a:t>Activation of the communications equipment      </a:t>
            </a:r>
          </a:p>
          <a:p>
            <a:pPr lvl="0"/>
            <a:r>
              <a:rPr lang="en-US" sz="2800" b="1" dirty="0" smtClean="0">
                <a:latin typeface="+mj-lt"/>
              </a:rPr>
              <a:t>  </a:t>
            </a:r>
            <a:r>
              <a:rPr lang="en-US" sz="2800" b="1" u="none" dirty="0" smtClean="0">
                <a:latin typeface="+mj-lt"/>
              </a:rPr>
              <a:t>support facilities</a:t>
            </a:r>
          </a:p>
          <a:p>
            <a:pPr lvl="0">
              <a:buFont typeface="Arial" pitchFamily="34" charset="0"/>
              <a:buChar char="•"/>
            </a:pPr>
            <a:r>
              <a:rPr lang="en-US" sz="2800" b="1" u="none" dirty="0" smtClean="0">
                <a:latin typeface="+mj-lt"/>
              </a:rPr>
              <a:t>Initiate the Message Flow System</a:t>
            </a:r>
          </a:p>
          <a:p>
            <a:pPr lvl="0">
              <a:buFont typeface="Arial" pitchFamily="34" charset="0"/>
              <a:buChar char="•"/>
            </a:pPr>
            <a:r>
              <a:rPr lang="en-US" sz="2800" b="1" u="none" dirty="0" smtClean="0">
                <a:latin typeface="+mj-lt"/>
              </a:rPr>
              <a:t>Make available the appropriate logs, maps and </a:t>
            </a:r>
          </a:p>
          <a:p>
            <a:pPr lvl="0"/>
            <a:r>
              <a:rPr lang="en-US" sz="2800" b="1" u="none" dirty="0" smtClean="0">
                <a:latin typeface="+mj-lt"/>
              </a:rPr>
              <a:t>  status board </a:t>
            </a:r>
          </a:p>
          <a:p>
            <a:pPr lvl="0">
              <a:buFont typeface="Arial" pitchFamily="34" charset="0"/>
              <a:buChar char="•"/>
            </a:pPr>
            <a:r>
              <a:rPr lang="en-US" sz="2800" b="1" u="none" dirty="0" smtClean="0">
                <a:latin typeface="+mj-lt"/>
              </a:rPr>
              <a:t> Prepare a shift roster</a:t>
            </a:r>
          </a:p>
          <a:p>
            <a:pPr lvl="0">
              <a:buFont typeface="Arial" pitchFamily="34" charset="0"/>
              <a:buChar char="•"/>
            </a:pPr>
            <a:r>
              <a:rPr lang="en-US" sz="2800" b="1" u="none" dirty="0" smtClean="0">
                <a:latin typeface="+mj-lt"/>
              </a:rPr>
              <a:t>Announce briefing schedules</a:t>
            </a:r>
          </a:p>
          <a:p>
            <a:pPr lvl="0">
              <a:buFont typeface="Arial" pitchFamily="34" charset="0"/>
              <a:buChar char="•"/>
            </a:pPr>
            <a:r>
              <a:rPr lang="en-US" sz="2800" b="1" u="none" dirty="0" smtClean="0">
                <a:latin typeface="+mj-lt"/>
              </a:rPr>
              <a:t> Provide the necessities</a:t>
            </a:r>
          </a:p>
        </p:txBody>
      </p:sp>
    </p:spTree>
    <p:extLst>
      <p:ext uri="{BB962C8B-B14F-4D97-AF65-F5344CB8AC3E}">
        <p14:creationId xmlns:p14="http://schemas.microsoft.com/office/powerpoint/2010/main" xmlns="" val="183044761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9012" y="1295400"/>
            <a:ext cx="10210800" cy="4647426"/>
          </a:xfrm>
          <a:prstGeom prst="rect">
            <a:avLst/>
          </a:prstGeom>
          <a:noFill/>
        </p:spPr>
        <p:txBody>
          <a:bodyPr wrap="square" rtlCol="0">
            <a:spAutoFit/>
          </a:bodyPr>
          <a:lstStyle/>
          <a:p>
            <a:r>
              <a:rPr lang="en-US" sz="3600" b="1" i="1" u="sng" dirty="0" smtClean="0">
                <a:solidFill>
                  <a:srgbClr val="C00000"/>
                </a:solidFill>
              </a:rPr>
              <a:t>Incident Command System (ICS)</a:t>
            </a:r>
          </a:p>
          <a:p>
            <a:endParaRPr lang="en-US" sz="2000" b="1" dirty="0" smtClean="0"/>
          </a:p>
          <a:p>
            <a:pPr algn="just"/>
            <a:r>
              <a:rPr lang="en-US" sz="2400" b="1" dirty="0" smtClean="0"/>
              <a:t> – protocol used for managing emergencies and has become a benchmark by which all disaster are managed.</a:t>
            </a:r>
          </a:p>
          <a:p>
            <a:pPr algn="just"/>
            <a:r>
              <a:rPr lang="en-US" sz="2400" b="1" dirty="0" smtClean="0"/>
              <a:t>“ICS  is based upon a flexible, scalable response organization providing a common framework within which people can work together effectively. These people may be drawn from multiple agencies that do not routinely work together, and ICS is designed to give standard response and operation procedures to reduce the problems and potential for miscommunication on such incidents”.</a:t>
            </a:r>
          </a:p>
          <a:p>
            <a:pPr algn="just"/>
            <a:r>
              <a:rPr lang="en-US" sz="2400" b="1" dirty="0" smtClean="0"/>
              <a:t>ICS provided that a safety officer be present to monitor and address all safety issues.</a:t>
            </a:r>
            <a:endParaRPr lang="en-US" sz="2400" b="1" dirty="0"/>
          </a:p>
        </p:txBody>
      </p:sp>
    </p:spTree>
    <p:extLst>
      <p:ext uri="{BB962C8B-B14F-4D97-AF65-F5344CB8AC3E}">
        <p14:creationId xmlns:p14="http://schemas.microsoft.com/office/powerpoint/2010/main" xmlns="" val="67845446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013" y="667464"/>
            <a:ext cx="10134600" cy="5693866"/>
          </a:xfrm>
          <a:prstGeom prst="rect">
            <a:avLst/>
          </a:prstGeom>
          <a:noFill/>
        </p:spPr>
        <p:txBody>
          <a:bodyPr wrap="square" rtlCol="0">
            <a:spAutoFit/>
          </a:bodyPr>
          <a:lstStyle/>
          <a:p>
            <a:pPr lvl="0" algn="ctr"/>
            <a:r>
              <a:rPr lang="en-US" sz="3600" b="1" u="sng" dirty="0" smtClean="0">
                <a:solidFill>
                  <a:srgbClr val="C00000"/>
                </a:solidFill>
                <a:latin typeface="+mj-lt"/>
              </a:rPr>
              <a:t>INCIDENT COMMAND SYSTEM</a:t>
            </a:r>
          </a:p>
          <a:p>
            <a:pPr lvl="0" algn="ctr"/>
            <a:endParaRPr lang="en-US" u="none" dirty="0" smtClean="0">
              <a:latin typeface="+mj-lt"/>
            </a:endParaRPr>
          </a:p>
          <a:p>
            <a:pPr lvl="0"/>
            <a:r>
              <a:rPr lang="en-US" sz="2400" u="none" dirty="0" smtClean="0">
                <a:latin typeface="+mj-lt"/>
              </a:rPr>
              <a:t>Establishment of Incident Command Post (ICP)</a:t>
            </a:r>
          </a:p>
          <a:p>
            <a:pPr lvl="0"/>
            <a:endParaRPr lang="en-US" sz="1600" u="none" dirty="0" smtClean="0">
              <a:latin typeface="+mj-lt"/>
            </a:endParaRPr>
          </a:p>
          <a:p>
            <a:pPr lvl="0"/>
            <a:r>
              <a:rPr lang="en-US" sz="2800" b="1" u="none" dirty="0" smtClean="0">
                <a:latin typeface="+mj-lt"/>
              </a:rPr>
              <a:t>1. SECURITY SERVICE</a:t>
            </a:r>
          </a:p>
          <a:p>
            <a:pPr lvl="0"/>
            <a:r>
              <a:rPr lang="en-US" sz="2800" b="1" u="none" dirty="0" smtClean="0">
                <a:latin typeface="+mj-lt"/>
              </a:rPr>
              <a:t>    -Information Desk</a:t>
            </a:r>
          </a:p>
          <a:p>
            <a:pPr lvl="0"/>
            <a:r>
              <a:rPr lang="en-US" sz="2800" b="1" u="none" dirty="0" smtClean="0">
                <a:latin typeface="+mj-lt"/>
              </a:rPr>
              <a:t>    -Parent Reception</a:t>
            </a:r>
          </a:p>
          <a:p>
            <a:pPr lvl="0"/>
            <a:endParaRPr lang="en-US" b="1" u="none" dirty="0" smtClean="0">
              <a:latin typeface="+mj-lt"/>
            </a:endParaRPr>
          </a:p>
          <a:p>
            <a:pPr lvl="0"/>
            <a:r>
              <a:rPr lang="en-US" sz="2800" b="1" u="none" dirty="0" smtClean="0">
                <a:latin typeface="+mj-lt"/>
              </a:rPr>
              <a:t>2. TRANSPORTATION SERVICE</a:t>
            </a:r>
          </a:p>
          <a:p>
            <a:pPr lvl="0"/>
            <a:r>
              <a:rPr lang="en-US" sz="2800" b="1" u="none" dirty="0" smtClean="0">
                <a:latin typeface="+mj-lt"/>
              </a:rPr>
              <a:t>3. HEALTH SERVICE</a:t>
            </a:r>
          </a:p>
          <a:p>
            <a:pPr lvl="0"/>
            <a:r>
              <a:rPr lang="en-US" sz="2800" b="1" dirty="0" smtClean="0">
                <a:latin typeface="+mj-lt"/>
              </a:rPr>
              <a:t>4. COMMUNICATION AND WARNING</a:t>
            </a:r>
          </a:p>
          <a:p>
            <a:pPr lvl="0"/>
            <a:r>
              <a:rPr lang="en-US" sz="2800" b="1" u="none" dirty="0" smtClean="0">
                <a:latin typeface="+mj-lt"/>
              </a:rPr>
              <a:t>5. FIRE SERVICE</a:t>
            </a:r>
          </a:p>
          <a:p>
            <a:pPr lvl="0"/>
            <a:r>
              <a:rPr lang="en-US" sz="2800" b="1" dirty="0" smtClean="0">
                <a:latin typeface="+mj-lt"/>
              </a:rPr>
              <a:t>6. SEARCH AND RESCUE</a:t>
            </a:r>
          </a:p>
          <a:p>
            <a:pPr lvl="0"/>
            <a:r>
              <a:rPr lang="en-US" sz="2800" b="1" u="none" dirty="0" smtClean="0">
                <a:latin typeface="+mj-lt"/>
              </a:rPr>
              <a:t>7. RELIEF AND REHABILITATION SERVICE</a:t>
            </a:r>
          </a:p>
        </p:txBody>
      </p:sp>
    </p:spTree>
    <p:extLst>
      <p:ext uri="{BB962C8B-B14F-4D97-AF65-F5344CB8AC3E}">
        <p14:creationId xmlns:p14="http://schemas.microsoft.com/office/powerpoint/2010/main" xmlns="" val="141202342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88825" cy="369332"/>
          </a:xfrm>
          <a:prstGeom prst="rect">
            <a:avLst/>
          </a:prstGeom>
          <a:noFill/>
        </p:spPr>
        <p:txBody>
          <a:bodyPr wrap="square" rtlCol="0">
            <a:spAutoFit/>
          </a:bodyPr>
          <a:lstStyle/>
          <a:p>
            <a:endParaRPr lang="en-US" dirty="0"/>
          </a:p>
        </p:txBody>
      </p:sp>
      <p:sp>
        <p:nvSpPr>
          <p:cNvPr id="5" name="TextBox 4"/>
          <p:cNvSpPr txBox="1"/>
          <p:nvPr/>
        </p:nvSpPr>
        <p:spPr>
          <a:xfrm>
            <a:off x="989013" y="781645"/>
            <a:ext cx="10134600" cy="5601533"/>
          </a:xfrm>
          <a:prstGeom prst="rect">
            <a:avLst/>
          </a:prstGeom>
          <a:noFill/>
        </p:spPr>
        <p:txBody>
          <a:bodyPr wrap="square" rtlCol="0">
            <a:spAutoFit/>
          </a:bodyPr>
          <a:lstStyle/>
          <a:p>
            <a:pPr algn="ctr"/>
            <a:r>
              <a:rPr lang="en-US" sz="2800" b="1" i="1" dirty="0" smtClean="0">
                <a:latin typeface="+mj-lt"/>
              </a:rPr>
              <a:t>ESTABLISHMENT OF INCIDENT  COMMAND SYSTEM (ICS</a:t>
            </a:r>
            <a:r>
              <a:rPr lang="en-US" sz="2400" b="1" i="1" dirty="0" smtClean="0">
                <a:latin typeface="+mj-lt"/>
              </a:rPr>
              <a:t>)</a:t>
            </a:r>
          </a:p>
          <a:p>
            <a:pPr>
              <a:buFont typeface="Arial" pitchFamily="34" charset="0"/>
              <a:buChar char="•"/>
            </a:pPr>
            <a:endParaRPr lang="en-US" dirty="0">
              <a:latin typeface="+mj-lt"/>
            </a:endParaRPr>
          </a:p>
          <a:p>
            <a:r>
              <a:rPr lang="en-US" sz="2400" b="1" dirty="0" smtClean="0">
                <a:latin typeface="+mj-lt"/>
              </a:rPr>
              <a:t>MANAGING MASS CASUALTY INCIDENT (MCI)</a:t>
            </a:r>
          </a:p>
          <a:p>
            <a:pPr marL="342900" indent="-342900"/>
            <a:r>
              <a:rPr lang="en-US" sz="2000" dirty="0">
                <a:latin typeface="+mj-lt"/>
              </a:rPr>
              <a:t>	</a:t>
            </a:r>
            <a:r>
              <a:rPr lang="en-US" sz="2400" dirty="0" smtClean="0">
                <a:latin typeface="+mj-lt"/>
              </a:rPr>
              <a:t>- Mobile Command Sector</a:t>
            </a:r>
          </a:p>
          <a:p>
            <a:pPr marL="342900" indent="-342900"/>
            <a:r>
              <a:rPr lang="en-US" sz="2400" dirty="0">
                <a:latin typeface="+mj-lt"/>
              </a:rPr>
              <a:t>	</a:t>
            </a:r>
            <a:r>
              <a:rPr lang="en-US" sz="2400" dirty="0" smtClean="0">
                <a:latin typeface="+mj-lt"/>
              </a:rPr>
              <a:t>- Supply Sector</a:t>
            </a:r>
          </a:p>
          <a:p>
            <a:pPr marL="342900" indent="-342900"/>
            <a:r>
              <a:rPr lang="en-US" sz="2400" dirty="0">
                <a:latin typeface="+mj-lt"/>
              </a:rPr>
              <a:t>	</a:t>
            </a:r>
            <a:r>
              <a:rPr lang="en-US" sz="2400" dirty="0" smtClean="0">
                <a:latin typeface="+mj-lt"/>
              </a:rPr>
              <a:t>- Extrication Sector</a:t>
            </a:r>
          </a:p>
          <a:p>
            <a:pPr marL="342900" indent="-342900"/>
            <a:r>
              <a:rPr lang="en-US" sz="2400" dirty="0">
                <a:latin typeface="+mj-lt"/>
              </a:rPr>
              <a:t>	</a:t>
            </a:r>
            <a:r>
              <a:rPr lang="en-US" sz="2400" dirty="0" smtClean="0">
                <a:latin typeface="+mj-lt"/>
              </a:rPr>
              <a:t>- Triage Sector</a:t>
            </a:r>
            <a:endParaRPr lang="en-US" sz="2000" dirty="0" smtClean="0">
              <a:latin typeface="+mj-lt"/>
            </a:endParaRPr>
          </a:p>
          <a:p>
            <a:pPr marL="342900" indent="-342900" algn="just"/>
            <a:r>
              <a:rPr lang="en-US" sz="2400" b="1" u="sng" dirty="0" smtClean="0">
                <a:latin typeface="+mj-lt"/>
              </a:rPr>
              <a:t>TRIAGE </a:t>
            </a:r>
            <a:r>
              <a:rPr lang="en-US" sz="2400" dirty="0" smtClean="0">
                <a:latin typeface="+mj-lt"/>
              </a:rPr>
              <a:t>– is an on going process and should begin at the point of rescue. Second and third level triage is done in the treatment and transportation sector, respectively. Patients tagging or identification is critical to the successful initial triage of every patient casualty on site. The tagging system should be;</a:t>
            </a:r>
          </a:p>
          <a:p>
            <a:pPr marL="342900" indent="-342900"/>
            <a:r>
              <a:rPr lang="en-US" sz="2000" dirty="0" smtClean="0">
                <a:latin typeface="+mj-lt"/>
              </a:rPr>
              <a:t>		</a:t>
            </a:r>
            <a:r>
              <a:rPr lang="en-US" sz="2400" b="1" dirty="0" smtClean="0">
                <a:latin typeface="+mj-lt"/>
              </a:rPr>
              <a:t>- FAST TO UNDERSTAND</a:t>
            </a:r>
          </a:p>
          <a:p>
            <a:pPr marL="342900" indent="-342900"/>
            <a:r>
              <a:rPr lang="en-US" sz="2400" b="1" dirty="0">
                <a:latin typeface="+mj-lt"/>
              </a:rPr>
              <a:t>	</a:t>
            </a:r>
            <a:r>
              <a:rPr lang="en-US" sz="2400" b="1" dirty="0" smtClean="0">
                <a:latin typeface="+mj-lt"/>
              </a:rPr>
              <a:t>	- STANDARDIZED</a:t>
            </a:r>
          </a:p>
          <a:p>
            <a:pPr marL="342900" indent="-342900"/>
            <a:r>
              <a:rPr lang="en-US" sz="2400" b="1" dirty="0">
                <a:latin typeface="+mj-lt"/>
              </a:rPr>
              <a:t>	</a:t>
            </a:r>
            <a:r>
              <a:rPr lang="en-US" sz="2400" b="1" dirty="0" smtClean="0">
                <a:latin typeface="+mj-lt"/>
              </a:rPr>
              <a:t>	- LASTLY AFFIXED TO THE PATIENT</a:t>
            </a:r>
            <a:endParaRPr lang="en-US" sz="2000" b="1" dirty="0" smtClean="0">
              <a:latin typeface="+mj-lt"/>
            </a:endParaRPr>
          </a:p>
        </p:txBody>
      </p:sp>
    </p:spTree>
    <p:extLst>
      <p:ext uri="{BB962C8B-B14F-4D97-AF65-F5344CB8AC3E}">
        <p14:creationId xmlns:p14="http://schemas.microsoft.com/office/powerpoint/2010/main" xmlns="" val="123807164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0413" y="997089"/>
            <a:ext cx="10591800" cy="5632311"/>
          </a:xfrm>
          <a:prstGeom prst="rect">
            <a:avLst/>
          </a:prstGeom>
          <a:noFill/>
        </p:spPr>
        <p:txBody>
          <a:bodyPr wrap="square" rtlCol="0">
            <a:spAutoFit/>
          </a:bodyPr>
          <a:lstStyle/>
          <a:p>
            <a:pPr algn="ctr"/>
            <a:r>
              <a:rPr lang="en-US" sz="3600" b="1" dirty="0" smtClean="0">
                <a:latin typeface="Century Gothic" pitchFamily="34" charset="0"/>
              </a:rPr>
              <a:t>TYPICAL PATIENT TAGGING SYSTEM SIGNIFYING COLORS:</a:t>
            </a:r>
          </a:p>
          <a:p>
            <a:endParaRPr lang="en-US" sz="2400" b="1" dirty="0">
              <a:latin typeface="Century Gothic" pitchFamily="34" charset="0"/>
            </a:endParaRPr>
          </a:p>
          <a:p>
            <a:pPr>
              <a:buFont typeface="Wingdings" pitchFamily="2" charset="2"/>
              <a:buChar char="q"/>
            </a:pPr>
            <a:r>
              <a:rPr lang="en-US" sz="2400" b="1" dirty="0" smtClean="0">
                <a:solidFill>
                  <a:srgbClr val="FF0000"/>
                </a:solidFill>
                <a:latin typeface="Century Gothic" pitchFamily="34" charset="0"/>
              </a:rPr>
              <a:t>RED</a:t>
            </a:r>
            <a:r>
              <a:rPr lang="en-US" sz="2400" b="1" dirty="0" smtClean="0">
                <a:latin typeface="Century Gothic" pitchFamily="34" charset="0"/>
              </a:rPr>
              <a:t>		A. First Priority</a:t>
            </a:r>
          </a:p>
          <a:p>
            <a:r>
              <a:rPr lang="en-US" sz="2400" b="1" dirty="0">
                <a:latin typeface="Century Gothic" pitchFamily="34" charset="0"/>
              </a:rPr>
              <a:t>	</a:t>
            </a:r>
            <a:r>
              <a:rPr lang="en-US" sz="2400" b="1" dirty="0" smtClean="0">
                <a:latin typeface="Century Gothic" pitchFamily="34" charset="0"/>
              </a:rPr>
              <a:t>   	B. Most Urgent</a:t>
            </a:r>
          </a:p>
          <a:p>
            <a:r>
              <a:rPr lang="en-US" sz="2400" b="1" dirty="0">
                <a:latin typeface="Century Gothic" pitchFamily="34" charset="0"/>
              </a:rPr>
              <a:t>	</a:t>
            </a:r>
            <a:r>
              <a:rPr lang="en-US" sz="2400" b="1" dirty="0" smtClean="0">
                <a:latin typeface="Century Gothic" pitchFamily="34" charset="0"/>
              </a:rPr>
              <a:t>   	C. Life-threatening shock or hypoxia is present or 					imminent, but the patient can be stabilized and if 			given care, will probably survive.</a:t>
            </a:r>
          </a:p>
          <a:p>
            <a:endParaRPr lang="en-US" sz="2400" b="1" dirty="0" smtClean="0">
              <a:latin typeface="Century Gothic" pitchFamily="34" charset="0"/>
            </a:endParaRPr>
          </a:p>
          <a:p>
            <a:pPr>
              <a:buFont typeface="Wingdings" pitchFamily="2" charset="2"/>
              <a:buChar char="q"/>
            </a:pPr>
            <a:r>
              <a:rPr lang="en-US" sz="2400" b="1" dirty="0" smtClean="0">
                <a:solidFill>
                  <a:srgbClr val="FFFF00"/>
                </a:solidFill>
                <a:latin typeface="Century Gothic" pitchFamily="34" charset="0"/>
              </a:rPr>
              <a:t>YELLOW</a:t>
            </a:r>
            <a:r>
              <a:rPr lang="en-US" sz="2400" b="1" dirty="0">
                <a:latin typeface="Century Gothic" pitchFamily="34" charset="0"/>
              </a:rPr>
              <a:t> </a:t>
            </a:r>
            <a:r>
              <a:rPr lang="en-US" sz="2400" b="1" dirty="0" smtClean="0">
                <a:latin typeface="Century Gothic" pitchFamily="34" charset="0"/>
              </a:rPr>
              <a:t>	A. Second Priority</a:t>
            </a:r>
          </a:p>
          <a:p>
            <a:r>
              <a:rPr lang="en-US" sz="2400" b="1" dirty="0">
                <a:latin typeface="Century Gothic" pitchFamily="34" charset="0"/>
              </a:rPr>
              <a:t>	 </a:t>
            </a:r>
            <a:r>
              <a:rPr lang="en-US" sz="2400" b="1" dirty="0" smtClean="0">
                <a:latin typeface="Century Gothic" pitchFamily="34" charset="0"/>
              </a:rPr>
              <a:t>       	B. Urgent</a:t>
            </a:r>
          </a:p>
          <a:p>
            <a:r>
              <a:rPr lang="en-US" sz="2400" b="1" dirty="0">
                <a:latin typeface="Century Gothic" pitchFamily="34" charset="0"/>
              </a:rPr>
              <a:t>	</a:t>
            </a:r>
            <a:r>
              <a:rPr lang="en-US" sz="2400" b="1" dirty="0" smtClean="0">
                <a:latin typeface="Century Gothic" pitchFamily="34" charset="0"/>
              </a:rPr>
              <a:t>        	C. Injuries have systematic implications or effects but the 			patients are not yet in life-threatening shock or 				hypoxia.</a:t>
            </a:r>
          </a:p>
        </p:txBody>
      </p:sp>
      <p:sp>
        <p:nvSpPr>
          <p:cNvPr id="2" name="Rectangle 1"/>
          <p:cNvSpPr/>
          <p:nvPr/>
        </p:nvSpPr>
        <p:spPr>
          <a:xfrm>
            <a:off x="912812" y="2819400"/>
            <a:ext cx="685800" cy="762000"/>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912812" y="5105400"/>
            <a:ext cx="685800" cy="762000"/>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15472234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0413" y="1077754"/>
            <a:ext cx="10591800" cy="5170646"/>
          </a:xfrm>
          <a:prstGeom prst="rect">
            <a:avLst/>
          </a:prstGeom>
          <a:noFill/>
        </p:spPr>
        <p:txBody>
          <a:bodyPr wrap="square" rtlCol="0">
            <a:spAutoFit/>
          </a:bodyPr>
          <a:lstStyle/>
          <a:p>
            <a:pPr algn="ctr"/>
            <a:r>
              <a:rPr lang="en-US" sz="3600" b="1" dirty="0" smtClean="0">
                <a:latin typeface="Century Gothic" pitchFamily="34" charset="0"/>
              </a:rPr>
              <a:t>TYPICAL PATIENT TAGGING SYSTEM SIGNIFYING COLORS:</a:t>
            </a:r>
          </a:p>
          <a:p>
            <a:endParaRPr lang="en-US" b="1" dirty="0">
              <a:latin typeface="Century Gothic" pitchFamily="34" charset="0"/>
            </a:endParaRPr>
          </a:p>
          <a:p>
            <a:pPr>
              <a:buFont typeface="Wingdings" pitchFamily="2" charset="2"/>
              <a:buChar char="q"/>
            </a:pPr>
            <a:r>
              <a:rPr lang="en-US" sz="2400" b="1" dirty="0" smtClean="0">
                <a:solidFill>
                  <a:srgbClr val="92D050"/>
                </a:solidFill>
                <a:latin typeface="Century Gothic" pitchFamily="34" charset="0"/>
              </a:rPr>
              <a:t>GREEN 	</a:t>
            </a:r>
            <a:r>
              <a:rPr lang="en-US" sz="2400" b="1" dirty="0" smtClean="0">
                <a:latin typeface="Century Gothic" pitchFamily="34" charset="0"/>
              </a:rPr>
              <a:t>A. Third Priority</a:t>
            </a:r>
          </a:p>
          <a:p>
            <a:r>
              <a:rPr lang="en-US" sz="2400" b="1" dirty="0">
                <a:latin typeface="Century Gothic" pitchFamily="34" charset="0"/>
              </a:rPr>
              <a:t>	</a:t>
            </a:r>
            <a:r>
              <a:rPr lang="en-US" sz="2400" b="1" dirty="0" smtClean="0">
                <a:latin typeface="Century Gothic" pitchFamily="34" charset="0"/>
              </a:rPr>
              <a:t>     	B. Non-Urgent</a:t>
            </a:r>
          </a:p>
          <a:p>
            <a:r>
              <a:rPr lang="en-US" sz="2400" b="1" dirty="0">
                <a:latin typeface="Century Gothic" pitchFamily="34" charset="0"/>
              </a:rPr>
              <a:t>	</a:t>
            </a:r>
            <a:r>
              <a:rPr lang="en-US" sz="2400" b="1" dirty="0" smtClean="0">
                <a:latin typeface="Century Gothic" pitchFamily="34" charset="0"/>
              </a:rPr>
              <a:t>     	C. Injuries are localized without immediate systematic  				implications. With a minimum of care, these 				patients generally do not deteriorate up to several 	          		hours.</a:t>
            </a:r>
          </a:p>
          <a:p>
            <a:endParaRPr lang="en-US" sz="2400" b="1" dirty="0">
              <a:latin typeface="Century Gothic" pitchFamily="34" charset="0"/>
            </a:endParaRPr>
          </a:p>
          <a:p>
            <a:pPr>
              <a:buFont typeface="Wingdings" pitchFamily="2" charset="2"/>
              <a:buChar char="q"/>
            </a:pPr>
            <a:r>
              <a:rPr lang="en-US" sz="2400" b="1" dirty="0" smtClean="0">
                <a:latin typeface="Century Gothic" pitchFamily="34" charset="0"/>
              </a:rPr>
              <a:t>BLACK 	A. Dead</a:t>
            </a:r>
          </a:p>
          <a:p>
            <a:r>
              <a:rPr lang="en-US" sz="2400" b="1" dirty="0">
                <a:latin typeface="Century Gothic" pitchFamily="34" charset="0"/>
              </a:rPr>
              <a:t>	</a:t>
            </a:r>
            <a:r>
              <a:rPr lang="en-US" sz="2400" b="1" dirty="0" smtClean="0">
                <a:latin typeface="Century Gothic" pitchFamily="34" charset="0"/>
              </a:rPr>
              <a:t>    	B. No distinction can be made between clinical and 				biologic death in a mass casualty incident</a:t>
            </a:r>
            <a:endParaRPr lang="en-US" sz="2400" b="1" dirty="0">
              <a:latin typeface="Century Gothic" pitchFamily="34" charset="0"/>
            </a:endParaRPr>
          </a:p>
        </p:txBody>
      </p:sp>
      <p:sp>
        <p:nvSpPr>
          <p:cNvPr id="6" name="Rectangle 5"/>
          <p:cNvSpPr/>
          <p:nvPr/>
        </p:nvSpPr>
        <p:spPr>
          <a:xfrm>
            <a:off x="816572" y="2814667"/>
            <a:ext cx="685800" cy="762000"/>
          </a:xfrm>
          <a:prstGeom prst="rect">
            <a:avLst/>
          </a:prstGeom>
          <a:solidFill>
            <a:schemeClr val="accent3">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842693" y="5359171"/>
            <a:ext cx="685800" cy="762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27870989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0413" y="1120200"/>
            <a:ext cx="10591800" cy="5509200"/>
          </a:xfrm>
          <a:prstGeom prst="rect">
            <a:avLst/>
          </a:prstGeom>
          <a:noFill/>
        </p:spPr>
        <p:txBody>
          <a:bodyPr wrap="square" rtlCol="0">
            <a:spAutoFit/>
          </a:bodyPr>
          <a:lstStyle/>
          <a:p>
            <a:r>
              <a:rPr lang="en-US" sz="3200" b="1" u="sng" dirty="0" smtClean="0">
                <a:solidFill>
                  <a:srgbClr val="C00000"/>
                </a:solidFill>
              </a:rPr>
              <a:t>SUPERVISION</a:t>
            </a:r>
            <a:r>
              <a:rPr lang="en-US" sz="3200" b="1" dirty="0" smtClean="0"/>
              <a:t> – means working with and through non-management employees to meet the objective of the organization and the needs of employee.</a:t>
            </a:r>
          </a:p>
          <a:p>
            <a:r>
              <a:rPr lang="en-US" sz="3200" b="1" u="sng" dirty="0" smtClean="0">
                <a:solidFill>
                  <a:srgbClr val="C00000"/>
                </a:solidFill>
              </a:rPr>
              <a:t>COMMAND</a:t>
            </a:r>
            <a:r>
              <a:rPr lang="en-US" sz="3200" b="1" dirty="0" smtClean="0"/>
              <a:t> – is a process through which the -commander conducts overall direction of the flow of operations performed by various emergency services.</a:t>
            </a:r>
          </a:p>
          <a:p>
            <a:r>
              <a:rPr lang="en-US" sz="3200" b="1" u="sng" dirty="0" smtClean="0">
                <a:solidFill>
                  <a:srgbClr val="C00000"/>
                </a:solidFill>
              </a:rPr>
              <a:t>CONTROL</a:t>
            </a:r>
            <a:r>
              <a:rPr lang="en-US" sz="3200" b="1" dirty="0" smtClean="0">
                <a:solidFill>
                  <a:srgbClr val="C00000"/>
                </a:solidFill>
              </a:rPr>
              <a:t> </a:t>
            </a:r>
            <a:r>
              <a:rPr lang="en-US" sz="3200" b="1" dirty="0" smtClean="0"/>
              <a:t>– is a mechanism through which the commander of an organization regulates or guides the operations activities of various emergency services.</a:t>
            </a:r>
            <a:endParaRPr lang="en-US" sz="3200" b="1" dirty="0"/>
          </a:p>
        </p:txBody>
      </p:sp>
    </p:spTree>
    <p:extLst>
      <p:ext uri="{BB962C8B-B14F-4D97-AF65-F5344CB8AC3E}">
        <p14:creationId xmlns:p14="http://schemas.microsoft.com/office/powerpoint/2010/main" xmlns="" val="162518443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6613" y="426958"/>
            <a:ext cx="10591800" cy="6278642"/>
          </a:xfrm>
          <a:prstGeom prst="rect">
            <a:avLst/>
          </a:prstGeom>
        </p:spPr>
        <p:txBody>
          <a:bodyPr wrap="square">
            <a:spAutoFit/>
          </a:bodyPr>
          <a:lstStyle/>
          <a:p>
            <a:pPr lvl="0" algn="just"/>
            <a:r>
              <a:rPr lang="en-US" sz="2800" b="1" dirty="0" smtClean="0"/>
              <a:t>	</a:t>
            </a:r>
            <a:r>
              <a:rPr lang="en-US" sz="2800" b="1" u="sng" dirty="0" smtClean="0">
                <a:solidFill>
                  <a:srgbClr val="C00000"/>
                </a:solidFill>
              </a:rPr>
              <a:t>COORDINATION</a:t>
            </a:r>
            <a:r>
              <a:rPr lang="en-US" sz="3200" b="1" u="none" dirty="0" smtClean="0"/>
              <a:t> – </a:t>
            </a:r>
            <a:r>
              <a:rPr lang="en-US" sz="2800" b="1" u="none" dirty="0" smtClean="0"/>
              <a:t>is a process through which actors involved in humanitarian assistance, as a result of emergency, work together in a logical and concerted effort towards an agreed common end, that is to protect the victims, to save life and help resume the normal activities to ensure  maximum efficiency with the resources available. </a:t>
            </a:r>
            <a:endParaRPr lang="en-US" sz="3200" b="1" u="none" dirty="0" smtClean="0"/>
          </a:p>
          <a:p>
            <a:pPr lvl="0" algn="just"/>
            <a:endParaRPr lang="en-US" b="1" dirty="0"/>
          </a:p>
          <a:p>
            <a:pPr lvl="0" algn="ctr"/>
            <a:r>
              <a:rPr lang="en-US" sz="2800" b="1" u="sng" dirty="0" smtClean="0">
                <a:solidFill>
                  <a:srgbClr val="C00000"/>
                </a:solidFill>
              </a:rPr>
              <a:t>EMERGENCY RESPONSE OPERATIONS</a:t>
            </a:r>
          </a:p>
          <a:p>
            <a:pPr lvl="0" algn="ctr"/>
            <a:endParaRPr lang="en-US" sz="1600" b="1" u="sng" dirty="0"/>
          </a:p>
          <a:p>
            <a:pPr lvl="0"/>
            <a:r>
              <a:rPr lang="en-US" sz="2800" b="1" i="1" dirty="0" smtClean="0"/>
              <a:t>OBJECTIVES:</a:t>
            </a:r>
          </a:p>
          <a:p>
            <a:pPr lvl="1">
              <a:buFont typeface="Arial" pitchFamily="34" charset="0"/>
              <a:buChar char="•"/>
            </a:pPr>
            <a:r>
              <a:rPr lang="en-US" sz="2800" b="1" dirty="0" smtClean="0"/>
              <a:t>To limit casualties</a:t>
            </a:r>
          </a:p>
          <a:p>
            <a:pPr lvl="1">
              <a:buFont typeface="Arial" pitchFamily="34" charset="0"/>
              <a:buChar char="•"/>
            </a:pPr>
            <a:r>
              <a:rPr lang="en-US" sz="2800" b="1" dirty="0" smtClean="0"/>
              <a:t>Alleviate hardships and sufferings</a:t>
            </a:r>
          </a:p>
          <a:p>
            <a:pPr lvl="1">
              <a:buFont typeface="Arial" pitchFamily="34" charset="0"/>
              <a:buChar char="•"/>
            </a:pPr>
            <a:r>
              <a:rPr lang="en-US" sz="2800" b="1" dirty="0" smtClean="0"/>
              <a:t>Restore essential life support and community systems </a:t>
            </a:r>
          </a:p>
          <a:p>
            <a:pPr lvl="1">
              <a:buFont typeface="Arial" pitchFamily="34" charset="0"/>
              <a:buChar char="•"/>
            </a:pPr>
            <a:r>
              <a:rPr lang="en-US" sz="2800" b="1" dirty="0" smtClean="0"/>
              <a:t>Mitigate further damage and loss</a:t>
            </a:r>
          </a:p>
          <a:p>
            <a:pPr lvl="1">
              <a:buFont typeface="Arial" pitchFamily="34" charset="0"/>
              <a:buChar char="•"/>
            </a:pPr>
            <a:r>
              <a:rPr lang="en-US" sz="2800" b="1" dirty="0" smtClean="0"/>
              <a:t>To provide foundation for subsequent recovery.</a:t>
            </a:r>
          </a:p>
        </p:txBody>
      </p:sp>
    </p:spTree>
    <p:extLst>
      <p:ext uri="{BB962C8B-B14F-4D97-AF65-F5344CB8AC3E}">
        <p14:creationId xmlns:p14="http://schemas.microsoft.com/office/powerpoint/2010/main" xmlns="" val="63595363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12813" y="2"/>
            <a:ext cx="10515600" cy="4832092"/>
          </a:xfrm>
          <a:prstGeom prst="rect">
            <a:avLst/>
          </a:prstGeom>
          <a:noFill/>
        </p:spPr>
        <p:txBody>
          <a:bodyPr wrap="square" rtlCol="0">
            <a:spAutoFit/>
          </a:bodyPr>
          <a:lstStyle/>
          <a:p>
            <a:pPr lvl="0" algn="ctr"/>
            <a:endParaRPr lang="en-US" sz="3200" b="1" u="sng" dirty="0" smtClean="0"/>
          </a:p>
          <a:p>
            <a:pPr lvl="0" algn="ctr"/>
            <a:r>
              <a:rPr lang="en-US" sz="3200" b="1" u="sng" dirty="0" smtClean="0"/>
              <a:t>IMPORTANT CHARACTERISTICS OF RESPONSE</a:t>
            </a:r>
          </a:p>
          <a:p>
            <a:pPr lvl="0"/>
            <a:endParaRPr lang="en-US" sz="3200" b="1" u="sng" dirty="0" smtClean="0"/>
          </a:p>
          <a:p>
            <a:pPr lvl="0">
              <a:buFont typeface="Arial" pitchFamily="34" charset="0"/>
              <a:buChar char="•"/>
            </a:pPr>
            <a:r>
              <a:rPr lang="en-US" sz="3600" b="1" u="none" dirty="0" smtClean="0"/>
              <a:t>Type of disaster</a:t>
            </a:r>
          </a:p>
          <a:p>
            <a:pPr lvl="0">
              <a:buFont typeface="Arial" pitchFamily="34" charset="0"/>
              <a:buChar char="•"/>
            </a:pPr>
            <a:r>
              <a:rPr lang="en-US" sz="3600" b="1" u="none" dirty="0" smtClean="0"/>
              <a:t>Severity and extent of disaster</a:t>
            </a:r>
          </a:p>
          <a:p>
            <a:pPr lvl="0">
              <a:buFont typeface="Arial" pitchFamily="34" charset="0"/>
              <a:buChar char="•"/>
            </a:pPr>
            <a:r>
              <a:rPr lang="en-US" sz="3600" b="1" u="none" dirty="0" smtClean="0"/>
              <a:t>Ability to take pre-impact action </a:t>
            </a:r>
          </a:p>
          <a:p>
            <a:pPr lvl="0">
              <a:buFont typeface="Arial" pitchFamily="34" charset="0"/>
              <a:buChar char="•"/>
            </a:pPr>
            <a:r>
              <a:rPr lang="en-US" sz="3600" b="1" u="none" dirty="0" smtClean="0"/>
              <a:t>Capability for sustained operations</a:t>
            </a:r>
          </a:p>
          <a:p>
            <a:pPr lvl="0">
              <a:buFont typeface="Arial" pitchFamily="34" charset="0"/>
              <a:buChar char="•"/>
            </a:pPr>
            <a:r>
              <a:rPr lang="en-US" sz="3600" b="1" u="none" dirty="0" smtClean="0"/>
              <a:t> Identification of likely response requirements</a:t>
            </a:r>
            <a:endParaRPr lang="en-US" sz="3600" b="1" dirty="0" smtClean="0"/>
          </a:p>
          <a:p>
            <a:endParaRPr lang="en-US" sz="3200" dirty="0"/>
          </a:p>
        </p:txBody>
      </p:sp>
    </p:spTree>
    <p:extLst>
      <p:ext uri="{BB962C8B-B14F-4D97-AF65-F5344CB8AC3E}">
        <p14:creationId xmlns:p14="http://schemas.microsoft.com/office/powerpoint/2010/main" xmlns="" val="88598383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0412" y="457200"/>
            <a:ext cx="11276013" cy="5847755"/>
          </a:xfrm>
          <a:prstGeom prst="rect">
            <a:avLst/>
          </a:prstGeom>
          <a:noFill/>
        </p:spPr>
        <p:txBody>
          <a:bodyPr wrap="square" rtlCol="0">
            <a:spAutoFit/>
          </a:bodyPr>
          <a:lstStyle/>
          <a:p>
            <a:pPr lvl="0" algn="ctr"/>
            <a:r>
              <a:rPr lang="en-US" sz="2400" b="1" u="sng" dirty="0" smtClean="0"/>
              <a:t>THE MAJOR REQUIREMENTS FOR EFFECTIVE RESPONSE</a:t>
            </a:r>
          </a:p>
          <a:p>
            <a:pPr marL="285750" lvl="0" indent="-285750" algn="ctr">
              <a:buFont typeface="Wingdings" pitchFamily="2" charset="2"/>
              <a:buChar char="§"/>
            </a:pPr>
            <a:endParaRPr lang="en-US" sz="1400" b="1" u="sng" dirty="0" smtClean="0"/>
          </a:p>
          <a:p>
            <a:pPr marL="457200" lvl="0" indent="-457200">
              <a:buFont typeface="+mj-lt"/>
              <a:buAutoNum type="arabicPeriod"/>
            </a:pPr>
            <a:r>
              <a:rPr lang="en-US" sz="2400" b="1" u="none" dirty="0" smtClean="0"/>
              <a:t>General background of preparedness</a:t>
            </a:r>
          </a:p>
          <a:p>
            <a:pPr marL="457200" lvl="0" indent="-457200">
              <a:buFont typeface="+mj-lt"/>
              <a:buAutoNum type="arabicPeriod"/>
            </a:pPr>
            <a:r>
              <a:rPr lang="en-US" sz="2400" b="1" u="none" dirty="0" smtClean="0"/>
              <a:t>Readiness of resource organizations</a:t>
            </a:r>
          </a:p>
          <a:p>
            <a:pPr marL="457200" lvl="0" indent="-457200">
              <a:buFont typeface="+mj-lt"/>
              <a:buAutoNum type="arabicPeriod"/>
            </a:pPr>
            <a:r>
              <a:rPr lang="en-US" sz="2400" b="1" u="none" dirty="0" smtClean="0"/>
              <a:t>Warning</a:t>
            </a:r>
          </a:p>
          <a:p>
            <a:pPr marL="457200" lvl="0" indent="-457200">
              <a:buFont typeface="+mj-lt"/>
              <a:buAutoNum type="arabicPeriod"/>
            </a:pPr>
            <a:r>
              <a:rPr lang="en-US" sz="2400" b="1" u="none" dirty="0" smtClean="0"/>
              <a:t>Evacuation</a:t>
            </a:r>
          </a:p>
          <a:p>
            <a:pPr marL="457200" lvl="0" indent="-457200">
              <a:buFont typeface="+mj-lt"/>
              <a:buAutoNum type="arabicPeriod"/>
            </a:pPr>
            <a:r>
              <a:rPr lang="en-US" sz="2400" b="1" u="none" dirty="0" smtClean="0"/>
              <a:t>Activation of the Response System</a:t>
            </a:r>
          </a:p>
          <a:p>
            <a:pPr marL="457200" lvl="0" indent="-457200">
              <a:buFont typeface="+mj-lt"/>
              <a:buAutoNum type="arabicPeriod"/>
            </a:pPr>
            <a:r>
              <a:rPr lang="en-US" sz="2400" b="1" u="none" dirty="0" smtClean="0"/>
              <a:t>Coordination of Response Operations</a:t>
            </a:r>
          </a:p>
          <a:p>
            <a:pPr marL="457200" lvl="0" indent="-457200">
              <a:buFont typeface="+mj-lt"/>
              <a:buAutoNum type="arabicPeriod"/>
            </a:pPr>
            <a:r>
              <a:rPr lang="en-US" sz="2400" b="1" dirty="0" smtClean="0"/>
              <a:t>Communications</a:t>
            </a:r>
          </a:p>
          <a:p>
            <a:pPr marL="457200" lvl="0" indent="-457200">
              <a:buFont typeface="+mj-lt"/>
              <a:buAutoNum type="arabicPeriod"/>
            </a:pPr>
            <a:r>
              <a:rPr lang="en-US" sz="2400" b="1" u="none" dirty="0" smtClean="0"/>
              <a:t>Survey and Assessment</a:t>
            </a:r>
          </a:p>
          <a:p>
            <a:pPr marL="457200" lvl="0" indent="-457200">
              <a:buFont typeface="+mj-lt"/>
              <a:buAutoNum type="arabicPeriod"/>
            </a:pPr>
            <a:r>
              <a:rPr lang="en-US" sz="2400" b="1" dirty="0" smtClean="0"/>
              <a:t> Information Management</a:t>
            </a:r>
          </a:p>
          <a:p>
            <a:pPr marL="457200" lvl="0" indent="-457200">
              <a:buFont typeface="+mj-lt"/>
              <a:buAutoNum type="arabicPeriod"/>
            </a:pPr>
            <a:r>
              <a:rPr lang="en-US" sz="2400" b="1" dirty="0" smtClean="0"/>
              <a:t>Major emergency response aspects</a:t>
            </a:r>
          </a:p>
          <a:p>
            <a:pPr marL="457200" lvl="0" indent="-457200">
              <a:buFont typeface="+mj-lt"/>
              <a:buAutoNum type="arabicPeriod"/>
            </a:pPr>
            <a:r>
              <a:rPr lang="en-US" sz="2400" b="1" dirty="0" smtClean="0"/>
              <a:t>Allocation of tasks</a:t>
            </a:r>
          </a:p>
          <a:p>
            <a:pPr marL="457200" lvl="0" indent="-457200">
              <a:buFont typeface="+mj-lt"/>
              <a:buAutoNum type="arabicPeriod"/>
            </a:pPr>
            <a:r>
              <a:rPr lang="en-US" sz="2400" b="1" dirty="0" smtClean="0"/>
              <a:t>Availability of relief supplies and commodities</a:t>
            </a:r>
          </a:p>
          <a:p>
            <a:pPr marL="457200" lvl="0" indent="-457200">
              <a:buFont typeface="+mj-lt"/>
              <a:buAutoNum type="arabicPeriod"/>
            </a:pPr>
            <a:r>
              <a:rPr lang="en-US" sz="2400" b="1" dirty="0" smtClean="0"/>
              <a:t> International assistance resources</a:t>
            </a:r>
          </a:p>
          <a:p>
            <a:pPr marL="457200" lvl="0" indent="-457200">
              <a:buFont typeface="+mj-lt"/>
              <a:buAutoNum type="arabicPeriod"/>
            </a:pPr>
            <a:r>
              <a:rPr lang="en-US" sz="2400" b="1" dirty="0" smtClean="0"/>
              <a:t> Public cooperation</a:t>
            </a:r>
          </a:p>
        </p:txBody>
      </p:sp>
      <p:sp>
        <p:nvSpPr>
          <p:cNvPr id="2" name="TextBox 1"/>
          <p:cNvSpPr txBox="1"/>
          <p:nvPr/>
        </p:nvSpPr>
        <p:spPr>
          <a:xfrm>
            <a:off x="7381297" y="2133600"/>
            <a:ext cx="3578224" cy="1938992"/>
          </a:xfrm>
          <a:prstGeom prst="rect">
            <a:avLst/>
          </a:prstGeom>
          <a:noFill/>
          <a:ln>
            <a:noFill/>
          </a:ln>
        </p:spPr>
        <p:txBody>
          <a:bodyPr wrap="none" rtlCol="0" anchor="ctr" anchorCtr="1">
            <a:spAutoFit/>
          </a:bodyPr>
          <a:lstStyle/>
          <a:p>
            <a:pPr marL="457200" lvl="0" indent="-457200">
              <a:buFont typeface="+mj-lt"/>
              <a:buAutoNum type="arabicPeriod" startAt="15"/>
            </a:pPr>
            <a:r>
              <a:rPr lang="en-US" sz="2400" b="1" dirty="0"/>
              <a:t>Media cooperation</a:t>
            </a:r>
          </a:p>
          <a:p>
            <a:pPr marL="457200" lvl="0" indent="-457200">
              <a:buFont typeface="+mj-lt"/>
              <a:buAutoNum type="arabicPeriod" startAt="15"/>
            </a:pPr>
            <a:r>
              <a:rPr lang="en-US" sz="2400" b="1" dirty="0"/>
              <a:t>Pattern of response </a:t>
            </a:r>
            <a:endParaRPr lang="en-US" sz="2400" b="1" dirty="0" smtClean="0"/>
          </a:p>
          <a:p>
            <a:pPr lvl="1"/>
            <a:r>
              <a:rPr lang="en-US" sz="2400" b="1" dirty="0" smtClean="0"/>
              <a:t>management</a:t>
            </a:r>
            <a:endParaRPr lang="en-US" sz="2400" b="1" dirty="0"/>
          </a:p>
          <a:p>
            <a:pPr marL="457200" lvl="0" indent="-457200">
              <a:buFont typeface="+mj-lt"/>
              <a:buAutoNum type="arabicPeriod" startAt="15"/>
            </a:pPr>
            <a:r>
              <a:rPr lang="en-US" sz="2400" b="1" dirty="0"/>
              <a:t>Period of response </a:t>
            </a:r>
            <a:endParaRPr lang="en-US" sz="2400" b="1" dirty="0" smtClean="0"/>
          </a:p>
          <a:p>
            <a:pPr lvl="0"/>
            <a:r>
              <a:rPr lang="en-US" sz="2400" b="1" dirty="0" smtClean="0"/>
              <a:t>	operations</a:t>
            </a:r>
            <a:endParaRPr lang="en-US" sz="2800" b="1" dirty="0"/>
          </a:p>
        </p:txBody>
      </p:sp>
    </p:spTree>
    <p:extLst>
      <p:ext uri="{BB962C8B-B14F-4D97-AF65-F5344CB8AC3E}">
        <p14:creationId xmlns:p14="http://schemas.microsoft.com/office/powerpoint/2010/main" xmlns="" val="162245659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0413" y="569178"/>
            <a:ext cx="10363200" cy="4585871"/>
          </a:xfrm>
          <a:prstGeom prst="rect">
            <a:avLst/>
          </a:prstGeom>
          <a:noFill/>
        </p:spPr>
        <p:txBody>
          <a:bodyPr wrap="square" rtlCol="0">
            <a:spAutoFit/>
          </a:bodyPr>
          <a:lstStyle/>
          <a:p>
            <a:pPr lvl="0" algn="ctr"/>
            <a:r>
              <a:rPr lang="en-US" sz="4000" b="1" u="sng" dirty="0" smtClean="0"/>
              <a:t>STAGES OF RESPONSE</a:t>
            </a:r>
          </a:p>
          <a:p>
            <a:pPr marL="514350" lvl="0" indent="-514350">
              <a:buAutoNum type="arabicPeriod"/>
            </a:pPr>
            <a:endParaRPr lang="en-US" sz="3600" b="1" u="none" dirty="0" smtClean="0"/>
          </a:p>
          <a:p>
            <a:pPr marL="514350" lvl="0" indent="-514350">
              <a:buAutoNum type="arabicPeriod"/>
            </a:pPr>
            <a:r>
              <a:rPr lang="en-US" sz="3600" b="1" u="none" dirty="0" smtClean="0"/>
              <a:t>Warning Stage</a:t>
            </a:r>
          </a:p>
          <a:p>
            <a:pPr lvl="0"/>
            <a:r>
              <a:rPr lang="en-US" sz="3600" b="1" u="none" dirty="0" smtClean="0"/>
              <a:t>2. Threat Stage</a:t>
            </a:r>
          </a:p>
          <a:p>
            <a:pPr lvl="0"/>
            <a:r>
              <a:rPr lang="en-US" sz="3600" b="1" u="none" dirty="0" smtClean="0"/>
              <a:t>3. Incident Stage</a:t>
            </a:r>
          </a:p>
          <a:p>
            <a:pPr lvl="0"/>
            <a:r>
              <a:rPr lang="en-US" sz="3600" b="1" u="none" dirty="0" smtClean="0"/>
              <a:t>4. Assessment Stage</a:t>
            </a:r>
          </a:p>
          <a:p>
            <a:pPr lvl="0"/>
            <a:r>
              <a:rPr lang="en-US" sz="3600" b="1" u="none" dirty="0" smtClean="0"/>
              <a:t>5. Rescue Stage</a:t>
            </a:r>
          </a:p>
          <a:p>
            <a:pPr lvl="0"/>
            <a:r>
              <a:rPr lang="en-US" sz="3600" b="1" u="none" dirty="0" smtClean="0"/>
              <a:t>6. Relief Stage</a:t>
            </a:r>
          </a:p>
        </p:txBody>
      </p:sp>
    </p:spTree>
    <p:extLst>
      <p:ext uri="{BB962C8B-B14F-4D97-AF65-F5344CB8AC3E}">
        <p14:creationId xmlns:p14="http://schemas.microsoft.com/office/powerpoint/2010/main" xmlns="" val="306489721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6613" y="1371600"/>
            <a:ext cx="10668000" cy="4401205"/>
          </a:xfrm>
          <a:prstGeom prst="rect">
            <a:avLst/>
          </a:prstGeom>
          <a:noFill/>
        </p:spPr>
        <p:txBody>
          <a:bodyPr wrap="square" rtlCol="0">
            <a:spAutoFit/>
          </a:bodyPr>
          <a:lstStyle/>
          <a:p>
            <a:pPr marL="514350" lvl="0" indent="-514350" algn="just">
              <a:buAutoNum type="arabicPeriod"/>
            </a:pPr>
            <a:r>
              <a:rPr lang="en-US" sz="2800" b="1" u="sng" dirty="0" smtClean="0">
                <a:latin typeface="+mj-lt"/>
              </a:rPr>
              <a:t>WARNING STAGE</a:t>
            </a:r>
            <a:r>
              <a:rPr lang="en-US" sz="2800" dirty="0" smtClean="0">
                <a:latin typeface="+mj-lt"/>
              </a:rPr>
              <a:t> – emergency operations center of the more likely affected localities area activated.</a:t>
            </a:r>
          </a:p>
          <a:p>
            <a:pPr marL="514350" lvl="0" indent="-514350" algn="just">
              <a:buAutoNum type="arabicPeriod"/>
            </a:pPr>
            <a:endParaRPr lang="en-US" sz="2800" dirty="0" smtClean="0">
              <a:latin typeface="+mj-lt"/>
            </a:endParaRPr>
          </a:p>
          <a:p>
            <a:pPr lvl="0" algn="just"/>
            <a:r>
              <a:rPr lang="en-US" sz="2800" dirty="0" smtClean="0">
                <a:latin typeface="+mj-lt"/>
              </a:rPr>
              <a:t>2. </a:t>
            </a:r>
            <a:r>
              <a:rPr lang="en-US" sz="2800" b="1" u="sng" dirty="0" smtClean="0">
                <a:latin typeface="+mj-lt"/>
              </a:rPr>
              <a:t>THREAT STAGE</a:t>
            </a:r>
            <a:r>
              <a:rPr lang="en-US" sz="2800" b="0" u="none" dirty="0" smtClean="0">
                <a:latin typeface="+mj-lt"/>
              </a:rPr>
              <a:t> – begins with changes in conditions          </a:t>
            </a:r>
          </a:p>
          <a:p>
            <a:pPr lvl="0" algn="just"/>
            <a:r>
              <a:rPr lang="en-US" sz="2800" dirty="0" smtClean="0">
                <a:latin typeface="+mj-lt"/>
              </a:rPr>
              <a:t>    </a:t>
            </a:r>
            <a:r>
              <a:rPr lang="en-US" sz="2800" b="0" u="none" dirty="0" smtClean="0">
                <a:latin typeface="+mj-lt"/>
              </a:rPr>
              <a:t>which indicate the likelihood of the disaster.</a:t>
            </a:r>
          </a:p>
          <a:p>
            <a:pPr lvl="0" algn="just"/>
            <a:endParaRPr lang="en-US" sz="2800" b="0" u="none" dirty="0" smtClean="0">
              <a:latin typeface="+mj-lt"/>
            </a:endParaRPr>
          </a:p>
          <a:p>
            <a:pPr algn="just"/>
            <a:r>
              <a:rPr lang="en-US" sz="2800" b="0" u="none" dirty="0" smtClean="0">
                <a:latin typeface="+mj-lt"/>
              </a:rPr>
              <a:t>3. </a:t>
            </a:r>
            <a:r>
              <a:rPr lang="en-US" sz="2800" b="1" u="sng" dirty="0" smtClean="0">
                <a:latin typeface="+mj-lt"/>
              </a:rPr>
              <a:t>INCIDENT STAGE</a:t>
            </a:r>
            <a:r>
              <a:rPr lang="en-US" sz="2800" b="0" u="none" dirty="0" smtClean="0">
                <a:latin typeface="+mj-lt"/>
              </a:rPr>
              <a:t> – may consist of a single event of </a:t>
            </a:r>
          </a:p>
          <a:p>
            <a:pPr algn="just"/>
            <a:r>
              <a:rPr lang="en-US" sz="2800" dirty="0" smtClean="0">
                <a:latin typeface="+mj-lt"/>
              </a:rPr>
              <a:t>    </a:t>
            </a:r>
            <a:r>
              <a:rPr lang="en-US" sz="2800" b="0" u="none" dirty="0" smtClean="0">
                <a:latin typeface="+mj-lt"/>
              </a:rPr>
              <a:t>limited duration, such as: an explosion, building </a:t>
            </a:r>
          </a:p>
          <a:p>
            <a:pPr algn="just"/>
            <a:r>
              <a:rPr lang="en-US" sz="2800" dirty="0" smtClean="0">
                <a:latin typeface="+mj-lt"/>
              </a:rPr>
              <a:t>    </a:t>
            </a:r>
            <a:r>
              <a:rPr lang="en-US" sz="2800" b="0" u="none" dirty="0" smtClean="0">
                <a:latin typeface="+mj-lt"/>
              </a:rPr>
              <a:t>collapse, flashflood or transport accident, or may be a </a:t>
            </a:r>
          </a:p>
          <a:p>
            <a:pPr algn="just"/>
            <a:r>
              <a:rPr lang="en-US" sz="2800" dirty="0" smtClean="0">
                <a:latin typeface="+mj-lt"/>
              </a:rPr>
              <a:t>    </a:t>
            </a:r>
            <a:r>
              <a:rPr lang="en-US" sz="2800" b="0" u="none" dirty="0" smtClean="0">
                <a:latin typeface="+mj-lt"/>
              </a:rPr>
              <a:t>multiple event extending over a period of time.</a:t>
            </a:r>
          </a:p>
        </p:txBody>
      </p:sp>
    </p:spTree>
    <p:extLst>
      <p:ext uri="{BB962C8B-B14F-4D97-AF65-F5344CB8AC3E}">
        <p14:creationId xmlns:p14="http://schemas.microsoft.com/office/powerpoint/2010/main" xmlns="" val="141617365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012" y="2"/>
            <a:ext cx="10439401" cy="5816977"/>
          </a:xfrm>
          <a:prstGeom prst="rect">
            <a:avLst/>
          </a:prstGeom>
          <a:noFill/>
        </p:spPr>
        <p:txBody>
          <a:bodyPr wrap="square" rtlCol="0">
            <a:spAutoFit/>
          </a:bodyPr>
          <a:lstStyle/>
          <a:p>
            <a:pPr lvl="0" algn="just"/>
            <a:endParaRPr lang="en-US" sz="3200" b="0" u="none" dirty="0" smtClean="0">
              <a:latin typeface="+mj-lt"/>
            </a:endParaRPr>
          </a:p>
          <a:p>
            <a:pPr lvl="0" algn="just"/>
            <a:endParaRPr lang="en-US" sz="3200" dirty="0">
              <a:latin typeface="+mj-lt"/>
            </a:endParaRPr>
          </a:p>
          <a:p>
            <a:pPr algn="just"/>
            <a:endParaRPr lang="en-US" sz="2800" dirty="0"/>
          </a:p>
          <a:p>
            <a:pPr algn="just"/>
            <a:r>
              <a:rPr lang="en-US" sz="2800" dirty="0"/>
              <a:t>4. </a:t>
            </a:r>
            <a:r>
              <a:rPr lang="en-US" sz="2800" b="1" u="sng" dirty="0"/>
              <a:t>ASSESSMENT STAGE</a:t>
            </a:r>
            <a:r>
              <a:rPr lang="en-US" sz="2800" dirty="0"/>
              <a:t> – is a period of adjustment and </a:t>
            </a:r>
          </a:p>
          <a:p>
            <a:pPr algn="just"/>
            <a:r>
              <a:rPr lang="en-US" sz="2800" dirty="0"/>
              <a:t>                                         taking stock after the disaster.</a:t>
            </a:r>
          </a:p>
          <a:p>
            <a:pPr lvl="0" algn="just"/>
            <a:r>
              <a:rPr lang="en-US" sz="2800" b="0" u="none" dirty="0" smtClean="0">
                <a:latin typeface="+mj-lt"/>
              </a:rPr>
              <a:t>5. </a:t>
            </a:r>
            <a:r>
              <a:rPr lang="en-US" sz="2800" b="1" u="sng" dirty="0" smtClean="0">
                <a:latin typeface="+mj-lt"/>
              </a:rPr>
              <a:t>RESCUE STAGE</a:t>
            </a:r>
            <a:r>
              <a:rPr lang="en-US" sz="2800" b="0" u="none" dirty="0" smtClean="0">
                <a:latin typeface="+mj-lt"/>
              </a:rPr>
              <a:t> – characterized by the self-help and by large spontaneously, unrecognized activity to extricate survivors and to take precautionary and survival actions against secondary threats.</a:t>
            </a:r>
          </a:p>
          <a:p>
            <a:pPr lvl="0" algn="just"/>
            <a:endParaRPr lang="en-US" sz="2800" b="0" u="none" dirty="0" smtClean="0">
              <a:latin typeface="+mj-lt"/>
            </a:endParaRPr>
          </a:p>
          <a:p>
            <a:pPr lvl="0" algn="just"/>
            <a:r>
              <a:rPr lang="en-US" sz="2800" b="0" u="none" dirty="0" smtClean="0">
                <a:latin typeface="+mj-lt"/>
              </a:rPr>
              <a:t>6</a:t>
            </a:r>
            <a:r>
              <a:rPr lang="en-US" sz="2800" b="1" u="sng" dirty="0" smtClean="0">
                <a:latin typeface="+mj-lt"/>
              </a:rPr>
              <a:t>. RELIEF STAGE</a:t>
            </a:r>
            <a:r>
              <a:rPr lang="en-US" sz="2800" b="0" u="none" dirty="0" smtClean="0">
                <a:latin typeface="+mj-lt"/>
              </a:rPr>
              <a:t> – the period in which agencies and trained personnel acting on the DCC Chairman’s instructions move into the incident area and take charge.</a:t>
            </a:r>
            <a:endParaRPr lang="en-US" sz="2800" b="1" u="sng" dirty="0">
              <a:latin typeface="+mj-lt"/>
            </a:endParaRPr>
          </a:p>
        </p:txBody>
      </p:sp>
    </p:spTree>
    <p:extLst>
      <p:ext uri="{BB962C8B-B14F-4D97-AF65-F5344CB8AC3E}">
        <p14:creationId xmlns:p14="http://schemas.microsoft.com/office/powerpoint/2010/main" xmlns="" val="177584688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2813" y="862310"/>
            <a:ext cx="10363200" cy="5386090"/>
          </a:xfrm>
          <a:prstGeom prst="rect">
            <a:avLst/>
          </a:prstGeom>
          <a:noFill/>
        </p:spPr>
        <p:txBody>
          <a:bodyPr wrap="square" rtlCol="0">
            <a:spAutoFit/>
          </a:bodyPr>
          <a:lstStyle/>
          <a:p>
            <a:pPr lvl="0" algn="ctr"/>
            <a:endParaRPr lang="en-US" sz="3200" dirty="0" smtClean="0">
              <a:latin typeface="+mj-lt"/>
            </a:endParaRPr>
          </a:p>
          <a:p>
            <a:pPr lvl="0" algn="ctr"/>
            <a:r>
              <a:rPr lang="en-US" sz="4000" dirty="0" smtClean="0">
                <a:latin typeface="+mj-lt"/>
              </a:rPr>
              <a:t>Activation of the </a:t>
            </a:r>
            <a:r>
              <a:rPr lang="en-US" sz="4000" b="1" dirty="0" smtClean="0">
                <a:latin typeface="+mj-lt"/>
              </a:rPr>
              <a:t>DISASTER OPERATION CENTER (DOC)</a:t>
            </a:r>
          </a:p>
          <a:p>
            <a:pPr lvl="0"/>
            <a:endParaRPr lang="en-US" sz="3200" dirty="0" smtClean="0">
              <a:latin typeface="+mj-lt"/>
            </a:endParaRPr>
          </a:p>
          <a:p>
            <a:pPr lvl="0" algn="ctr"/>
            <a:r>
              <a:rPr lang="en-US" sz="4000" b="1" u="sng" dirty="0" smtClean="0">
                <a:latin typeface="+mj-lt"/>
              </a:rPr>
              <a:t>LEVEL OF ACTIVATION OF DOC</a:t>
            </a:r>
            <a:endParaRPr lang="en-US" sz="4000" b="0" u="none" dirty="0" smtClean="0">
              <a:latin typeface="+mj-lt"/>
            </a:endParaRPr>
          </a:p>
          <a:p>
            <a:pPr lvl="0"/>
            <a:endParaRPr lang="en-US" sz="4000" b="0" u="none" dirty="0" smtClean="0">
              <a:latin typeface="+mj-lt"/>
            </a:endParaRPr>
          </a:p>
          <a:p>
            <a:pPr lvl="0"/>
            <a:r>
              <a:rPr lang="en-US" sz="4000" b="0" u="none" dirty="0" smtClean="0">
                <a:latin typeface="+mj-lt"/>
              </a:rPr>
              <a:t>	</a:t>
            </a:r>
            <a:r>
              <a:rPr lang="en-US" sz="4000" b="1" u="none" dirty="0" smtClean="0">
                <a:latin typeface="+mj-lt"/>
              </a:rPr>
              <a:t>	*	ALERT</a:t>
            </a:r>
          </a:p>
          <a:p>
            <a:pPr lvl="0"/>
            <a:r>
              <a:rPr lang="en-US" sz="4000" b="1" u="none" dirty="0" smtClean="0">
                <a:latin typeface="+mj-lt"/>
              </a:rPr>
              <a:t>		*	STAND-BY</a:t>
            </a:r>
          </a:p>
          <a:p>
            <a:pPr lvl="0"/>
            <a:r>
              <a:rPr lang="en-US" sz="4000" b="1" u="none" dirty="0" smtClean="0">
                <a:latin typeface="+mj-lt"/>
              </a:rPr>
              <a:t>		*	ACTION</a:t>
            </a:r>
            <a:endParaRPr lang="en-US" sz="4000" b="1" u="sng" dirty="0">
              <a:latin typeface="+mj-lt"/>
            </a:endParaRPr>
          </a:p>
        </p:txBody>
      </p:sp>
    </p:spTree>
    <p:extLst>
      <p:ext uri="{BB962C8B-B14F-4D97-AF65-F5344CB8AC3E}">
        <p14:creationId xmlns:p14="http://schemas.microsoft.com/office/powerpoint/2010/main" xmlns="" val="3526132762"/>
      </p:ext>
    </p:extLst>
  </p:cSld>
  <p:clrMapOvr>
    <a:masterClrMapping/>
  </p:clrMapOvr>
  <p:transition>
    <p:sndAc>
      <p:stSnd>
        <p:snd r:embed="rId2" name="explode.wav"/>
      </p:stSnd>
    </p:sndAc>
  </p:transition>
  <p:timing>
    <p:tnLst>
      <p:par>
        <p:cTn id="1" dur="indefinite" restart="never" nodeType="tmRoot"/>
      </p:par>
    </p:tnLst>
  </p:timing>
</p:sld>
</file>

<file path=ppt/theme/theme1.xml><?xml version="1.0" encoding="utf-8"?>
<a:theme xmlns:a="http://schemas.openxmlformats.org/drawingml/2006/main" name="DPRRMTC Pagadia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 xmlns:thm15="http://schemas.microsoft.com/office/thememl/2012/main" name="Vertical and Horizontal design template" id="{937EFE6A-8CE5-4A5C-8AD7-E2948927A036}" vid="{D6F8E6E7-0932-4929-AF45-A0C96E4D3BC0}"/>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FA80C33-DBF0-414D-A0CF-0F4E5188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DPRRMTC Pagadian</Template>
  <TotalTime>0</TotalTime>
  <Words>652</Words>
  <Application>Microsoft Office PowerPoint</Application>
  <PresentationFormat>Custom</PresentationFormat>
  <Paragraphs>137</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DPRRMTC Pagadian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2014-10-19T07:05:27Z</dcterms:created>
  <dcterms:modified xsi:type="dcterms:W3CDTF">2015-06-17T01:17:24Z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TC034606069991</vt:lpwstr>
  </property>
</Properties>
</file>